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391" r:id="rId2"/>
    <p:sldId id="387" r:id="rId3"/>
    <p:sldId id="388" r:id="rId4"/>
    <p:sldId id="389" r:id="rId5"/>
    <p:sldId id="390" r:id="rId6"/>
    <p:sldId id="392" r:id="rId7"/>
    <p:sldId id="393" r:id="rId8"/>
    <p:sldId id="256" r:id="rId9"/>
    <p:sldId id="379" r:id="rId10"/>
    <p:sldId id="341" r:id="rId11"/>
    <p:sldId id="380" r:id="rId12"/>
    <p:sldId id="381" r:id="rId13"/>
    <p:sldId id="384" r:id="rId14"/>
    <p:sldId id="269" r:id="rId15"/>
    <p:sldId id="369" r:id="rId16"/>
    <p:sldId id="348" r:id="rId17"/>
    <p:sldId id="349" r:id="rId18"/>
    <p:sldId id="370" r:id="rId19"/>
    <p:sldId id="347" r:id="rId20"/>
    <p:sldId id="371" r:id="rId21"/>
    <p:sldId id="385" r:id="rId22"/>
    <p:sldId id="300" r:id="rId23"/>
    <p:sldId id="301" r:id="rId24"/>
    <p:sldId id="394" r:id="rId25"/>
    <p:sldId id="372" r:id="rId26"/>
    <p:sldId id="305" r:id="rId27"/>
    <p:sldId id="386" r:id="rId28"/>
    <p:sldId id="306" r:id="rId29"/>
    <p:sldId id="307" r:id="rId30"/>
    <p:sldId id="368" r:id="rId31"/>
    <p:sldId id="308" r:id="rId32"/>
    <p:sldId id="309" r:id="rId33"/>
    <p:sldId id="311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6" r:id="rId46"/>
    <p:sldId id="327" r:id="rId47"/>
    <p:sldId id="331" r:id="rId48"/>
    <p:sldId id="376" r:id="rId49"/>
    <p:sldId id="373" r:id="rId50"/>
    <p:sldId id="342" r:id="rId51"/>
    <p:sldId id="272" r:id="rId52"/>
    <p:sldId id="338" r:id="rId53"/>
    <p:sldId id="340" r:id="rId54"/>
    <p:sldId id="343" r:id="rId55"/>
    <p:sldId id="344" r:id="rId56"/>
    <p:sldId id="345" r:id="rId57"/>
    <p:sldId id="377" r:id="rId58"/>
    <p:sldId id="332" r:id="rId59"/>
    <p:sldId id="358" r:id="rId60"/>
    <p:sldId id="257" r:id="rId61"/>
    <p:sldId id="258" r:id="rId62"/>
    <p:sldId id="259" r:id="rId63"/>
    <p:sldId id="260" r:id="rId64"/>
    <p:sldId id="261" r:id="rId65"/>
    <p:sldId id="262" r:id="rId66"/>
    <p:sldId id="263" r:id="rId67"/>
    <p:sldId id="264" r:id="rId68"/>
    <p:sldId id="355" r:id="rId69"/>
    <p:sldId id="356" r:id="rId70"/>
    <p:sldId id="357" r:id="rId71"/>
    <p:sldId id="395" r:id="rId72"/>
    <p:sldId id="365" r:id="rId73"/>
    <p:sldId id="374" r:id="rId74"/>
    <p:sldId id="375" r:id="rId75"/>
    <p:sldId id="352" r:id="rId76"/>
    <p:sldId id="378" r:id="rId77"/>
    <p:sldId id="339" r:id="rId78"/>
    <p:sldId id="359" r:id="rId79"/>
    <p:sldId id="360" r:id="rId80"/>
    <p:sldId id="361" r:id="rId81"/>
    <p:sldId id="362" r:id="rId82"/>
    <p:sldId id="363" r:id="rId83"/>
    <p:sldId id="266" r:id="rId84"/>
    <p:sldId id="274" r:id="rId85"/>
    <p:sldId id="296" r:id="rId86"/>
    <p:sldId id="294" r:id="rId87"/>
    <p:sldId id="367" r:id="rId88"/>
    <p:sldId id="279" r:id="rId89"/>
    <p:sldId id="280" r:id="rId90"/>
    <p:sldId id="281" r:id="rId91"/>
    <p:sldId id="282" r:id="rId92"/>
    <p:sldId id="283" r:id="rId93"/>
    <p:sldId id="366" r:id="rId94"/>
    <p:sldId id="275" r:id="rId95"/>
    <p:sldId id="276" r:id="rId96"/>
    <p:sldId id="277" r:id="rId97"/>
    <p:sldId id="278" r:id="rId98"/>
    <p:sldId id="284" r:id="rId99"/>
    <p:sldId id="286" r:id="rId100"/>
    <p:sldId id="297" r:id="rId101"/>
    <p:sldId id="351" r:id="rId102"/>
    <p:sldId id="298" r:id="rId103"/>
    <p:sldId id="287" r:id="rId104"/>
    <p:sldId id="288" r:id="rId105"/>
    <p:sldId id="289" r:id="rId106"/>
    <p:sldId id="290" r:id="rId107"/>
    <p:sldId id="291" r:id="rId108"/>
    <p:sldId id="292" r:id="rId109"/>
    <p:sldId id="382" r:id="rId110"/>
    <p:sldId id="383" r:id="rId1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8" d="100"/>
          <a:sy n="148" d="100"/>
        </p:scale>
        <p:origin x="-1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printerSettings" Target="printerSettings/printerSettings1.bin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66933-537A-FD4D-8965-FA6775B4A8BA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BDD9E-45D4-3A40-B8AD-58F7D2AF8B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4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OXP2" TargetMode="External"/><Relationship Id="rId4" Type="http://schemas.openxmlformats.org/officeDocument/2006/relationships/hyperlink" Target="http://en.wikipedia.org/wiki/UCSC_Genome_Browse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(Think about the assumptions behind looking for the minimum distance a little)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BDD9E-45D4-3A40-B8AD-58F7D2AF8B0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91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581E47-CD2C-7542-AB7B-74B0E3CC7A75}" type="slidenum">
              <a:rPr lang="en-IE" sz="1200">
                <a:latin typeface="Calibri" charset="0"/>
              </a:rPr>
              <a:pPr eaLnBrk="1" hangingPunct="1"/>
              <a:t>33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2E17F1-88E1-5043-A956-720D5A1DCA86}" type="slidenum">
              <a:rPr lang="en-IE" sz="1200">
                <a:latin typeface="Calibri" charset="0"/>
              </a:rPr>
              <a:pPr eaLnBrk="1" hangingPunct="1"/>
              <a:t>34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299EBD-D846-E047-A404-693524F9FE5A}" type="slidenum">
              <a:rPr lang="en-IE" sz="1200">
                <a:latin typeface="Calibri" charset="0"/>
              </a:rPr>
              <a:pPr eaLnBrk="1" hangingPunct="1"/>
              <a:t>35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7C16DCF-0AA9-CF48-9966-B805D6F1EA8F}" type="slidenum">
              <a:rPr lang="en-IE" sz="1200">
                <a:latin typeface="Calibri" charset="0"/>
              </a:rPr>
              <a:pPr eaLnBrk="1" hangingPunct="1"/>
              <a:t>36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F33199-B0E9-7442-842A-AACEFE4ACF21}" type="slidenum">
              <a:rPr lang="en-IE" sz="1200">
                <a:latin typeface="Calibri" charset="0"/>
              </a:rPr>
              <a:pPr eaLnBrk="1" hangingPunct="1"/>
              <a:t>37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6A10D9-B561-1347-B577-1F4EAD402E25}" type="slidenum">
              <a:rPr lang="en-IE" sz="1200">
                <a:latin typeface="Calibri" charset="0"/>
              </a:rPr>
              <a:pPr eaLnBrk="1" hangingPunct="1"/>
              <a:t>38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5265C5-B977-AC49-B055-0A4A06841D27}" type="slidenum">
              <a:rPr lang="en-IE" sz="1200">
                <a:latin typeface="Calibri" charset="0"/>
              </a:rPr>
              <a:pPr eaLnBrk="1" hangingPunct="1"/>
              <a:t>39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3354502-2A26-6B47-88A0-B3B2D2CD5216}" type="slidenum">
              <a:rPr lang="en-IE" sz="1200">
                <a:latin typeface="Calibri" charset="0"/>
              </a:rPr>
              <a:pPr eaLnBrk="1" hangingPunct="1"/>
              <a:t>40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7500A0-F061-8C4A-8839-0E2307C01918}" type="slidenum">
              <a:rPr lang="en-IE" sz="1200">
                <a:latin typeface="Calibri" charset="0"/>
              </a:rPr>
              <a:pPr eaLnBrk="1" hangingPunct="1"/>
              <a:t>41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AC55B7-DDBD-EB49-9CA1-EB45C5D65215}" type="slidenum">
              <a:rPr lang="en-IE" sz="1200">
                <a:latin typeface="Calibri" charset="0"/>
              </a:rPr>
              <a:pPr eaLnBrk="1" hangingPunct="1"/>
              <a:t>42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DB5535-B92E-5744-A889-B3E0A16DD529}" type="slidenum">
              <a:rPr lang="en-IE" sz="1200">
                <a:latin typeface="Calibri" charset="0"/>
              </a:rPr>
              <a:pPr eaLnBrk="1" hangingPunct="1"/>
              <a:t>22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792594-62CE-4041-B74A-ED8F9CF127C8}" type="slidenum">
              <a:rPr lang="en-IE" sz="1200">
                <a:latin typeface="Calibri" charset="0"/>
              </a:rPr>
              <a:pPr eaLnBrk="1" hangingPunct="1"/>
              <a:t>43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1880C3-C6DB-3540-A650-E264A400AFE0}" type="slidenum">
              <a:rPr lang="en-IE" sz="1200">
                <a:latin typeface="Calibri" charset="0"/>
              </a:rPr>
              <a:pPr eaLnBrk="1" hangingPunct="1"/>
              <a:t>44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4E96789-B35B-8E4A-B599-3BF4C1B1A464}" type="slidenum">
              <a:rPr lang="en-IE" sz="1200">
                <a:latin typeface="Calibri" charset="0"/>
              </a:rPr>
              <a:pPr eaLnBrk="1" hangingPunct="1"/>
              <a:t>45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BDE51E3-7336-0241-B690-7182BB7CAE32}" type="slidenum">
              <a:rPr lang="en-IE" sz="1200">
                <a:latin typeface="Calibri" charset="0"/>
              </a:rPr>
              <a:pPr eaLnBrk="1" hangingPunct="1"/>
              <a:t>46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B6A793-C13F-4944-9808-5480562093F2}" type="slidenum">
              <a:rPr lang="en-IE" sz="1200">
                <a:latin typeface="Calibri" charset="0"/>
              </a:rPr>
              <a:pPr eaLnBrk="1" hangingPunct="1"/>
              <a:t>47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80B2FE6-3A05-3D41-A2F0-3D57FD31FB9B}" type="slidenum">
              <a:rPr lang="en-IE" sz="1200">
                <a:latin typeface="Calibri" charset="0"/>
              </a:rPr>
              <a:pPr eaLnBrk="1" hangingPunct="1"/>
              <a:t>58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FE7D5E-9DCE-EA45-809A-A8F553F71A28}" type="slidenum">
              <a:rPr lang="en-IE" sz="1200">
                <a:latin typeface="Calibri" charset="0"/>
              </a:rPr>
              <a:pPr eaLnBrk="1" hangingPunct="1"/>
              <a:t>75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FOXP2 gene and evolutionary conservation is shown in and multiple alignment (at bottom of figure) in this image from the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UCSC Genome Browser. Note that conservation tends to cluster around coding regions (exons).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(Wikipedia)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545F8-6DD6-0941-A318-D76478D959D4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ＭＳ Ｐゴシック" charset="0"/>
              </a:rPr>
              <a:t>How many times faster is it to find the best alignment for sequences “RQQEP” &amp; “QQESP” using the Needleman-Wunsch algorithm, compared to assessing each possible alignment one-by-one? </a:t>
            </a:r>
            <a:endParaRPr lang="en-IE" sz="1200" b="1" dirty="0" smtClean="0">
              <a:solidFill>
                <a:srgbClr val="FFFF00"/>
              </a:solidFill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Font typeface="Arial" charset="0"/>
              <a:buNone/>
            </a:pPr>
            <a:endParaRPr lang="en-IE" sz="1200" dirty="0" smtClean="0">
              <a:solidFill>
                <a:srgbClr val="FFFF00"/>
              </a:solidFill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buFont typeface="Arial" charset="0"/>
              <a:buNone/>
            </a:pP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The sequence length, </a:t>
            </a:r>
            <a:r>
              <a:rPr lang="en-IE" sz="1200" b="1" i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, is 5 here.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This means it will take time proportional to </a:t>
            </a:r>
            <a:r>
              <a:rPr lang="en-IE" sz="1200" b="1" i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1200" b="1" baseline="3000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2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=25 to find the best alignment using N-W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It will take time proportional to (     ) =  252 to find the best alignment 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by assessing each possible alignment one-by-one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.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This means that we can find the best alignment about 10 times 	(=252/25) faster by using N-W. </a:t>
            </a:r>
          </a:p>
          <a:p>
            <a:pPr eaLnBrk="1" hangingPunct="1">
              <a:spcBef>
                <a:spcPct val="0"/>
              </a:spcBef>
            </a:pPr>
            <a:endParaRPr lang="en-IE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A0DC3A-9DE5-3947-A724-E6493C6B644A}" type="slidenum">
              <a:rPr lang="en-IE" sz="1200">
                <a:latin typeface="Calibri" charset="0"/>
              </a:rPr>
              <a:pPr eaLnBrk="1" hangingPunct="1"/>
              <a:t>23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5BC3BB-777D-4D4E-AFFC-BCF64F6B8A5D}" type="slidenum">
              <a:rPr lang="en-IE" sz="1200">
                <a:latin typeface="Calibri" charset="0"/>
              </a:rPr>
              <a:pPr eaLnBrk="1" hangingPunct="1"/>
              <a:t>24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9B10BB-C5D1-7743-84A6-DE93C9F42F8E}" type="slidenum">
              <a:rPr lang="en-IE" sz="1200">
                <a:latin typeface="Calibri" charset="0"/>
              </a:rPr>
              <a:pPr eaLnBrk="1" hangingPunct="1"/>
              <a:t>26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200" dirty="0" smtClean="0">
                <a:latin typeface="Calibri" charset="0"/>
                <a:ea typeface="ＭＳ Ｐゴシック" charset="0"/>
                <a:cs typeface="Courier New" charset="0"/>
              </a:rPr>
              <a:t>This can be written as: (the     symbol means ‘for all’)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200" i="1" dirty="0" smtClean="0">
                <a:latin typeface="Calibri" charset="0"/>
                <a:ea typeface="ＭＳ Ｐゴシック" charset="0"/>
                <a:cs typeface="Courier New" charset="0"/>
              </a:rPr>
              <a:t>	 </a:t>
            </a:r>
            <a:r>
              <a:rPr lang="el-GR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a,b) 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= +1                               and      </a:t>
            </a:r>
            <a:r>
              <a:rPr lang="el-GR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a,b) 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=</a:t>
            </a:r>
            <a:r>
              <a:rPr lang="en-IE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-1 </a:t>
            </a:r>
            <a:endParaRPr lang="en-IE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2FF1D9-B964-DD48-8990-8CBBCE239139}" type="slidenum">
              <a:rPr lang="en-IE" sz="1200">
                <a:latin typeface="Calibri" charset="0"/>
              </a:rPr>
              <a:pPr eaLnBrk="1" hangingPunct="1"/>
              <a:t>28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0F95E3-126A-A84D-B2A8-336040E1DE1B}" type="slidenum">
              <a:rPr lang="en-IE" sz="1200">
                <a:latin typeface="Calibri" charset="0"/>
              </a:rPr>
              <a:pPr eaLnBrk="1" hangingPunct="1"/>
              <a:t>29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3697E2-1DA2-1043-9A81-68E7D41F6A36}" type="slidenum">
              <a:rPr lang="en-IE" sz="1200">
                <a:latin typeface="Calibri" charset="0"/>
              </a:rPr>
              <a:pPr eaLnBrk="1" hangingPunct="1"/>
              <a:t>31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89C847C-2F27-F04B-8E00-E23230A0D96A}" type="slidenum">
              <a:rPr lang="en-IE" sz="1200">
                <a:latin typeface="Calibri" charset="0"/>
              </a:rPr>
              <a:pPr eaLnBrk="1" hangingPunct="1"/>
              <a:t>32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05C88-3E71-4943-8932-50520746E9B3}" type="datetimeFigureOut">
              <a:rPr lang="en-US" smtClean="0"/>
              <a:pPr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-little-book-of-r-for-bioinformatics.readthedocs.org/en/latest/src/chapter4.html" TargetMode="External"/><Relationship Id="rId4" Type="http://schemas.openxmlformats.org/officeDocument/2006/relationships/hyperlink" Target="http://www.ncbi.nlm.nih.gov/BLAST/tutorial/Altschul-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GNU make?</a:t>
            </a:r>
            <a:endParaRPr lang="en-US" dirty="0"/>
          </a:p>
        </p:txBody>
      </p:sp>
      <p:pic>
        <p:nvPicPr>
          <p:cNvPr id="5" name="Picture 4" descr="Screenshot 2016-03-01 10.5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43" y="1417638"/>
            <a:ext cx="6827162" cy="4802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757" y="6386259"/>
            <a:ext cx="553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www.youtube.com</a:t>
            </a:r>
            <a:r>
              <a:rPr lang="en-US" sz="1600" dirty="0"/>
              <a:t>/</a:t>
            </a:r>
            <a:r>
              <a:rPr lang="en-US" sz="1600" dirty="0" err="1"/>
              <a:t>watch?v</a:t>
            </a:r>
            <a:r>
              <a:rPr lang="en-US" sz="1600" dirty="0"/>
              <a:t>=djPWVqn7vjY&amp;html5=True</a:t>
            </a:r>
          </a:p>
        </p:txBody>
      </p:sp>
    </p:spTree>
    <p:extLst>
      <p:ext uri="{BB962C8B-B14F-4D97-AF65-F5344CB8AC3E}">
        <p14:creationId xmlns:p14="http://schemas.microsoft.com/office/powerpoint/2010/main" val="91537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1887" y="1634704"/>
            <a:ext cx="1959188" cy="66198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Pairwise</a:t>
            </a:r>
            <a:r>
              <a:rPr lang="en-US" dirty="0" smtClean="0"/>
              <a:t> Alignment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0815" y="4298694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Whole Genome Alignment (WGA)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2681" y="5147300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21799" y="4080012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Reference Mapping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 flipH="1">
            <a:off x="3150409" y="2296693"/>
            <a:ext cx="1791072" cy="2002001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 rot="16200000" flipH="1">
            <a:off x="3516575" y="3721599"/>
            <a:ext cx="2850607" cy="794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</p:cNvCxnSpPr>
          <p:nvPr/>
        </p:nvCxnSpPr>
        <p:spPr>
          <a:xfrm rot="16200000" flipH="1">
            <a:off x="5247094" y="1991080"/>
            <a:ext cx="1783318" cy="2394544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57071" y="2987605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2"/>
            <a:endCxn id="11" idx="3"/>
          </p:cNvCxnSpPr>
          <p:nvPr/>
        </p:nvCxnSpPr>
        <p:spPr>
          <a:xfrm flipH="1">
            <a:off x="2516259" y="2296693"/>
            <a:ext cx="2425222" cy="1021907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– how to compare WGA tools?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Descriptive Statistics:</a:t>
            </a:r>
          </a:p>
          <a:p>
            <a:r>
              <a:rPr lang="en-US" dirty="0" smtClean="0"/>
              <a:t>Run time</a:t>
            </a:r>
          </a:p>
          <a:p>
            <a:r>
              <a:rPr lang="en-US" dirty="0" smtClean="0"/>
              <a:t>“</a:t>
            </a:r>
            <a:r>
              <a:rPr lang="en-US" dirty="0"/>
              <a:t>Coverage” = fraction of the genome aligned</a:t>
            </a:r>
          </a:p>
          <a:p>
            <a:r>
              <a:rPr lang="en-US" dirty="0"/>
              <a:t>“Core position” = positions with gap free alignments for all members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722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Needleman-</a:t>
            </a:r>
            <a:r>
              <a:rPr lang="en-US" dirty="0" err="1" smtClean="0"/>
              <a:t>Wunsch</a:t>
            </a:r>
            <a:r>
              <a:rPr lang="en-US" dirty="0" smtClean="0"/>
              <a:t> and Smith-Waterman algorithms provide optimal global and local alignment solutions</a:t>
            </a:r>
          </a:p>
          <a:p>
            <a:r>
              <a:rPr lang="en-US" dirty="0" smtClean="0"/>
              <a:t>BLAST is a heuristic algorithm that allows alignment  of sequences to large databases</a:t>
            </a:r>
          </a:p>
          <a:p>
            <a:r>
              <a:rPr lang="en-US" dirty="0" smtClean="0"/>
              <a:t>WGA algorithms are heuristic and are often built on post-processing of smaller local alignment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16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WGA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ways to view and use the outputs of whole genome alignments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242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Circos</a:t>
            </a:r>
            <a:r>
              <a:rPr lang="en-US" dirty="0" smtClean="0"/>
              <a:t>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26163"/>
            <a:ext cx="27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circos.ca</a:t>
            </a:r>
            <a:r>
              <a:rPr lang="en-US" dirty="0"/>
              <a:t>/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Investigating whole genome </a:t>
            </a:r>
            <a:r>
              <a:rPr lang="en-US" sz="3600" dirty="0"/>
              <a:t>alignments using Artemis Comparison Tool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www.sanger.ac.uk</a:t>
            </a:r>
            <a:r>
              <a:rPr lang="en-US" dirty="0"/>
              <a:t>/resources/software/act/</a:t>
            </a:r>
          </a:p>
        </p:txBody>
      </p:sp>
      <p:pic>
        <p:nvPicPr>
          <p:cNvPr id="4" name="Picture 4" descr="ba-bcere0015x-proph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3897" y="3065400"/>
            <a:ext cx="5022495" cy="267908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flipH="1">
            <a:off x="6523076" y="3236397"/>
            <a:ext cx="17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B. cereus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6523076" y="5205968"/>
            <a:ext cx="17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anthracis</a:t>
            </a:r>
            <a:endParaRPr lang="en-US" i="1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Genome </a:t>
            </a:r>
            <a:r>
              <a:rPr lang="en-US" sz="4000" dirty="0" smtClean="0"/>
              <a:t>Comparison </a:t>
            </a:r>
            <a:r>
              <a:rPr lang="en-US" sz="4000" dirty="0"/>
              <a:t>using Artemis</a:t>
            </a:r>
          </a:p>
        </p:txBody>
      </p:sp>
      <p:pic>
        <p:nvPicPr>
          <p:cNvPr id="64516" name="Picture 4" descr="ArtemisNmeningAB-IHT-A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0825" y="1600200"/>
            <a:ext cx="6102350" cy="4498975"/>
          </a:xfrm>
          <a:noFill/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685800" y="6156325"/>
            <a:ext cx="807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Neisseria meningitidis</a:t>
            </a:r>
            <a:r>
              <a:rPr lang="en-US"/>
              <a:t> MC58 (serogroup B) versus </a:t>
            </a:r>
            <a:r>
              <a:rPr lang="en-US" i="1"/>
              <a:t>Neisseria meningitidis</a:t>
            </a:r>
            <a:r>
              <a:rPr lang="en-US"/>
              <a:t> Z2491 (serogroup A)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</a:rPr>
              <a:t>Plotting genome rearrangements over evolutionary time using WGA</a:t>
            </a:r>
            <a:endParaRPr lang="en-US" dirty="0">
              <a:latin typeface="Helvetica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822" y="1399184"/>
            <a:ext cx="3948066" cy="538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066800" y="23622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" charset="0"/>
              </a:rPr>
              <a:t>99%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990600" y="37338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" charset="0"/>
              </a:rPr>
              <a:t>97%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066800" y="54864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" charset="0"/>
              </a:rPr>
              <a:t>95%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604562"/>
            <a:ext cx="130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16S 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613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phastCons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Extracts significant significant regions of conservation across the genome based on phylogeny</a:t>
            </a:r>
          </a:p>
          <a:p>
            <a:r>
              <a:rPr lang="en-US" dirty="0" smtClean="0"/>
              <a:t>HMM based model of multi-genome alignment (produced in this case by the MULTIZ aligner program)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828"/>
            <a:ext cx="681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Siepel</a:t>
            </a:r>
            <a:r>
              <a:rPr lang="en-US" dirty="0" smtClean="0"/>
              <a:t> et al Genome Research 2005 </a:t>
            </a:r>
            <a:r>
              <a:rPr lang="en-US" dirty="0"/>
              <a:t>vol. 15 (8) pp. 1034-50</a:t>
            </a:r>
          </a:p>
        </p:txBody>
      </p:sp>
      <p:pic>
        <p:nvPicPr>
          <p:cNvPr id="7" name="Picture 6" descr="Screen shot 2012-02-20 at 4.01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06" y="4267338"/>
            <a:ext cx="3080115" cy="21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235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phastCons</a:t>
            </a:r>
            <a:endParaRPr lang="en-US" dirty="0"/>
          </a:p>
        </p:txBody>
      </p:sp>
      <p:pic>
        <p:nvPicPr>
          <p:cNvPr id="4" name="Content Placeholder 3" descr="Screen shot 2012-02-20 at 4.08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26" r="-11926"/>
          <a:stretch>
            <a:fillRect/>
          </a:stretch>
        </p:blipFill>
        <p:spPr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076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extra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1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However, only a few people that use alignment algorithms actually understand how they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083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8904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6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Gain an intuition about how DNA alignment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52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Gain an intuition about how DNA alignment 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Think about how much we need to know about algorithms when we run them</a:t>
            </a:r>
          </a:p>
          <a:p>
            <a:pPr marL="914400" lvl="1" indent="-514350"/>
            <a:r>
              <a:rPr lang="en-US" dirty="0" smtClean="0"/>
              <a:t>Can we treat them as “Black Boxes”?</a:t>
            </a:r>
          </a:p>
          <a:p>
            <a:pPr marL="914400" lvl="1" indent="-514350"/>
            <a:r>
              <a:rPr lang="en-US" dirty="0" smtClean="0"/>
              <a:t>What are the dangers of using algorithms that we don</a:t>
            </a:r>
            <a:r>
              <a:rPr lang="uk-UA" dirty="0" smtClean="0"/>
              <a:t>’</a:t>
            </a:r>
            <a:r>
              <a:rPr lang="en-US" dirty="0" smtClean="0"/>
              <a:t>t understand?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7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Pairwise</a:t>
            </a:r>
            <a:r>
              <a:rPr lang="en-US" dirty="0" smtClean="0"/>
              <a:t> Sequence Alignment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AATGTGCCTTGTTATA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|||   ||| |||||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AAT---CCTAGTTAT-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/>
              <a:t>A deceptively simple problem</a:t>
            </a:r>
          </a:p>
          <a:p>
            <a:r>
              <a:rPr lang="en-US" dirty="0" smtClean="0"/>
              <a:t>How </a:t>
            </a:r>
            <a:r>
              <a:rPr lang="en-US" dirty="0" smtClean="0"/>
              <a:t>to score an alignment?</a:t>
            </a:r>
          </a:p>
          <a:p>
            <a:r>
              <a:rPr lang="en-US" dirty="0" smtClean="0"/>
              <a:t>How to find the best alignment?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Hamming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metric to compare sequences (DNA, amino acids, text, binary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How many substitutions between strings?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82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7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5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5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890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87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Hamming distance?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AATGTGCCTTGTTATA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|||   ||| |||||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AAT---</a:t>
            </a:r>
            <a:r>
              <a:rPr lang="en-US" dirty="0" smtClean="0">
                <a:latin typeface="Courier"/>
                <a:cs typeface="Courier"/>
              </a:rPr>
              <a:t>CCTAGTTAT-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99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4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8612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6426200"/>
            <a:ext cx="10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M. Schatz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776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– library prep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Subfragments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</a:t>
            </a:r>
          </a:p>
          <a:p>
            <a:pPr marL="0" indent="0">
              <a:buNone/>
            </a:pPr>
            <a:r>
              <a:rPr lang="en-US" dirty="0" smtClean="0"/>
              <a:t>2</a:t>
            </a:r>
          </a:p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236335" y="1858798"/>
            <a:ext cx="1074569" cy="740155"/>
          </a:xfrm>
          <a:custGeom>
            <a:avLst/>
            <a:gdLst>
              <a:gd name="connsiteX0" fmla="*/ 394276 w 1074569"/>
              <a:gd name="connsiteY0" fmla="*/ 109341 h 740155"/>
              <a:gd name="connsiteX1" fmla="*/ 167201 w 1074569"/>
              <a:gd name="connsiteY1" fmla="*/ 100931 h 740155"/>
              <a:gd name="connsiteX2" fmla="*/ 158790 w 1074569"/>
              <a:gd name="connsiteY2" fmla="*/ 126163 h 740155"/>
              <a:gd name="connsiteX3" fmla="*/ 175611 w 1074569"/>
              <a:gd name="connsiteY3" fmla="*/ 235504 h 740155"/>
              <a:gd name="connsiteX4" fmla="*/ 209252 w 1074569"/>
              <a:gd name="connsiteY4" fmla="*/ 285969 h 740155"/>
              <a:gd name="connsiteX5" fmla="*/ 226072 w 1074569"/>
              <a:gd name="connsiteY5" fmla="*/ 319613 h 740155"/>
              <a:gd name="connsiteX6" fmla="*/ 251303 w 1074569"/>
              <a:gd name="connsiteY6" fmla="*/ 361667 h 740155"/>
              <a:gd name="connsiteX7" fmla="*/ 242892 w 1074569"/>
              <a:gd name="connsiteY7" fmla="*/ 437365 h 740155"/>
              <a:gd name="connsiteX8" fmla="*/ 184021 w 1074569"/>
              <a:gd name="connsiteY8" fmla="*/ 454186 h 740155"/>
              <a:gd name="connsiteX9" fmla="*/ 32637 w 1074569"/>
              <a:gd name="connsiteY9" fmla="*/ 437365 h 740155"/>
              <a:gd name="connsiteX10" fmla="*/ 15817 w 1074569"/>
              <a:gd name="connsiteY10" fmla="*/ 328024 h 740155"/>
              <a:gd name="connsiteX11" fmla="*/ 116739 w 1074569"/>
              <a:gd name="connsiteY11" fmla="*/ 344845 h 740155"/>
              <a:gd name="connsiteX12" fmla="*/ 217662 w 1074569"/>
              <a:gd name="connsiteY12" fmla="*/ 370078 h 740155"/>
              <a:gd name="connsiteX13" fmla="*/ 478378 w 1074569"/>
              <a:gd name="connsiteY13" fmla="*/ 428954 h 740155"/>
              <a:gd name="connsiteX14" fmla="*/ 663403 w 1074569"/>
              <a:gd name="connsiteY14" fmla="*/ 420543 h 740155"/>
              <a:gd name="connsiteX15" fmla="*/ 764325 w 1074569"/>
              <a:gd name="connsiteY15" fmla="*/ 344845 h 740155"/>
              <a:gd name="connsiteX16" fmla="*/ 797966 w 1074569"/>
              <a:gd name="connsiteY16" fmla="*/ 243915 h 740155"/>
              <a:gd name="connsiteX17" fmla="*/ 722274 w 1074569"/>
              <a:gd name="connsiteY17" fmla="*/ 159807 h 740155"/>
              <a:gd name="connsiteX18" fmla="*/ 629762 w 1074569"/>
              <a:gd name="connsiteY18" fmla="*/ 126163 h 740155"/>
              <a:gd name="connsiteX19" fmla="*/ 377456 w 1074569"/>
              <a:gd name="connsiteY19" fmla="*/ 67287 h 740155"/>
              <a:gd name="connsiteX20" fmla="*/ 175611 w 1074569"/>
              <a:gd name="connsiteY20" fmla="*/ 126163 h 740155"/>
              <a:gd name="connsiteX21" fmla="*/ 167201 w 1074569"/>
              <a:gd name="connsiteY21" fmla="*/ 168217 h 740155"/>
              <a:gd name="connsiteX22" fmla="*/ 175611 w 1074569"/>
              <a:gd name="connsiteY22" fmla="*/ 235504 h 740155"/>
              <a:gd name="connsiteX23" fmla="*/ 209252 w 1074569"/>
              <a:gd name="connsiteY23" fmla="*/ 302791 h 740155"/>
              <a:gd name="connsiteX24" fmla="*/ 284943 w 1074569"/>
              <a:gd name="connsiteY24" fmla="*/ 420543 h 740155"/>
              <a:gd name="connsiteX25" fmla="*/ 284943 w 1074569"/>
              <a:gd name="connsiteY25" fmla="*/ 555117 h 740155"/>
              <a:gd name="connsiteX26" fmla="*/ 259713 w 1074569"/>
              <a:gd name="connsiteY26" fmla="*/ 563528 h 740155"/>
              <a:gd name="connsiteX27" fmla="*/ 125150 w 1074569"/>
              <a:gd name="connsiteY27" fmla="*/ 529884 h 740155"/>
              <a:gd name="connsiteX28" fmla="*/ 49458 w 1074569"/>
              <a:gd name="connsiteY28" fmla="*/ 513062 h 740155"/>
              <a:gd name="connsiteX29" fmla="*/ 671813 w 1074569"/>
              <a:gd name="connsiteY29" fmla="*/ 462597 h 740155"/>
              <a:gd name="connsiteX30" fmla="*/ 865248 w 1074569"/>
              <a:gd name="connsiteY30" fmla="*/ 428954 h 740155"/>
              <a:gd name="connsiteX31" fmla="*/ 957760 w 1074569"/>
              <a:gd name="connsiteY31" fmla="*/ 386900 h 740155"/>
              <a:gd name="connsiteX32" fmla="*/ 974581 w 1074569"/>
              <a:gd name="connsiteY32" fmla="*/ 344845 h 740155"/>
              <a:gd name="connsiteX33" fmla="*/ 890479 w 1074569"/>
              <a:gd name="connsiteY33" fmla="*/ 176628 h 740155"/>
              <a:gd name="connsiteX34" fmla="*/ 747505 w 1074569"/>
              <a:gd name="connsiteY34" fmla="*/ 33644 h 740155"/>
              <a:gd name="connsiteX35" fmla="*/ 697044 w 1074569"/>
              <a:gd name="connsiteY35" fmla="*/ 16822 h 740155"/>
              <a:gd name="connsiteX36" fmla="*/ 621352 w 1074569"/>
              <a:gd name="connsiteY36" fmla="*/ 8411 h 740155"/>
              <a:gd name="connsiteX37" fmla="*/ 377456 w 1074569"/>
              <a:gd name="connsiteY37" fmla="*/ 58876 h 740155"/>
              <a:gd name="connsiteX38" fmla="*/ 343815 w 1074569"/>
              <a:gd name="connsiteY38" fmla="*/ 117752 h 740155"/>
              <a:gd name="connsiteX39" fmla="*/ 335405 w 1074569"/>
              <a:gd name="connsiteY39" fmla="*/ 277558 h 740155"/>
              <a:gd name="connsiteX40" fmla="*/ 394276 w 1074569"/>
              <a:gd name="connsiteY40" fmla="*/ 386900 h 740155"/>
              <a:gd name="connsiteX41" fmla="*/ 520429 w 1074569"/>
              <a:gd name="connsiteY41" fmla="*/ 571938 h 740155"/>
              <a:gd name="connsiteX42" fmla="*/ 512019 w 1074569"/>
              <a:gd name="connsiteY42" fmla="*/ 630814 h 740155"/>
              <a:gd name="connsiteX43" fmla="*/ 436327 w 1074569"/>
              <a:gd name="connsiteY43" fmla="*/ 689690 h 740155"/>
              <a:gd name="connsiteX44" fmla="*/ 394276 w 1074569"/>
              <a:gd name="connsiteY44" fmla="*/ 706512 h 740155"/>
              <a:gd name="connsiteX45" fmla="*/ 352225 w 1074569"/>
              <a:gd name="connsiteY45" fmla="*/ 714923 h 740155"/>
              <a:gd name="connsiteX46" fmla="*/ 318584 w 1074569"/>
              <a:gd name="connsiteY46" fmla="*/ 723334 h 740155"/>
              <a:gd name="connsiteX47" fmla="*/ 284943 w 1074569"/>
              <a:gd name="connsiteY47" fmla="*/ 714923 h 740155"/>
              <a:gd name="connsiteX48" fmla="*/ 234482 w 1074569"/>
              <a:gd name="connsiteY48" fmla="*/ 639225 h 740155"/>
              <a:gd name="connsiteX49" fmla="*/ 242892 w 1074569"/>
              <a:gd name="connsiteY49" fmla="*/ 412132 h 740155"/>
              <a:gd name="connsiteX50" fmla="*/ 318584 w 1074569"/>
              <a:gd name="connsiteY50" fmla="*/ 395310 h 740155"/>
              <a:gd name="connsiteX51" fmla="*/ 612942 w 1074569"/>
              <a:gd name="connsiteY51" fmla="*/ 412132 h 740155"/>
              <a:gd name="connsiteX52" fmla="*/ 764325 w 1074569"/>
              <a:gd name="connsiteY52" fmla="*/ 428954 h 740155"/>
              <a:gd name="connsiteX53" fmla="*/ 1058683 w 1074569"/>
              <a:gd name="connsiteY53" fmla="*/ 412132 h 740155"/>
              <a:gd name="connsiteX54" fmla="*/ 1050273 w 1074569"/>
              <a:gd name="connsiteY54" fmla="*/ 243915 h 740155"/>
              <a:gd name="connsiteX55" fmla="*/ 982991 w 1074569"/>
              <a:gd name="connsiteY55" fmla="*/ 109341 h 740155"/>
              <a:gd name="connsiteX56" fmla="*/ 957760 w 1074569"/>
              <a:gd name="connsiteY56" fmla="*/ 75698 h 740155"/>
              <a:gd name="connsiteX57" fmla="*/ 873658 w 1074569"/>
              <a:gd name="connsiteY57" fmla="*/ 33644 h 740155"/>
              <a:gd name="connsiteX58" fmla="*/ 663403 w 1074569"/>
              <a:gd name="connsiteY58" fmla="*/ 0 h 740155"/>
              <a:gd name="connsiteX59" fmla="*/ 411097 w 1074569"/>
              <a:gd name="connsiteY59" fmla="*/ 42055 h 740155"/>
              <a:gd name="connsiteX60" fmla="*/ 377456 w 1074569"/>
              <a:gd name="connsiteY60" fmla="*/ 75698 h 740155"/>
              <a:gd name="connsiteX61" fmla="*/ 436327 w 1074569"/>
              <a:gd name="connsiteY61" fmla="*/ 243915 h 740155"/>
              <a:gd name="connsiteX62" fmla="*/ 587711 w 1074569"/>
              <a:gd name="connsiteY62" fmla="*/ 412132 h 740155"/>
              <a:gd name="connsiteX63" fmla="*/ 629762 w 1074569"/>
              <a:gd name="connsiteY63" fmla="*/ 462597 h 740155"/>
              <a:gd name="connsiteX64" fmla="*/ 663403 w 1074569"/>
              <a:gd name="connsiteY64" fmla="*/ 529884 h 740155"/>
              <a:gd name="connsiteX65" fmla="*/ 638172 w 1074569"/>
              <a:gd name="connsiteY65" fmla="*/ 706512 h 740155"/>
              <a:gd name="connsiteX66" fmla="*/ 612942 w 1074569"/>
              <a:gd name="connsiteY66" fmla="*/ 723334 h 740155"/>
              <a:gd name="connsiteX67" fmla="*/ 570891 w 1074569"/>
              <a:gd name="connsiteY67" fmla="*/ 740155 h 740155"/>
              <a:gd name="connsiteX68" fmla="*/ 419507 w 1074569"/>
              <a:gd name="connsiteY68" fmla="*/ 714923 h 740155"/>
              <a:gd name="connsiteX69" fmla="*/ 369046 w 1074569"/>
              <a:gd name="connsiteY69" fmla="*/ 639225 h 740155"/>
              <a:gd name="connsiteX70" fmla="*/ 293354 w 1074569"/>
              <a:gd name="connsiteY70" fmla="*/ 454186 h 740155"/>
              <a:gd name="connsiteX71" fmla="*/ 318584 w 1074569"/>
              <a:gd name="connsiteY71" fmla="*/ 395310 h 740155"/>
              <a:gd name="connsiteX72" fmla="*/ 461558 w 1074569"/>
              <a:gd name="connsiteY72" fmla="*/ 361667 h 740155"/>
              <a:gd name="connsiteX73" fmla="*/ 671813 w 1074569"/>
              <a:gd name="connsiteY73" fmla="*/ 344845 h 740155"/>
              <a:gd name="connsiteX74" fmla="*/ 823197 w 1074569"/>
              <a:gd name="connsiteY74" fmla="*/ 311202 h 740155"/>
              <a:gd name="connsiteX75" fmla="*/ 856838 w 1074569"/>
              <a:gd name="connsiteY75" fmla="*/ 294380 h 740155"/>
              <a:gd name="connsiteX76" fmla="*/ 882068 w 1074569"/>
              <a:gd name="connsiteY76" fmla="*/ 243915 h 740155"/>
              <a:gd name="connsiteX77" fmla="*/ 865248 w 1074569"/>
              <a:gd name="connsiteY77" fmla="*/ 100931 h 740155"/>
              <a:gd name="connsiteX78" fmla="*/ 823197 w 1074569"/>
              <a:gd name="connsiteY78" fmla="*/ 67287 h 740155"/>
              <a:gd name="connsiteX79" fmla="*/ 789556 w 1074569"/>
              <a:gd name="connsiteY79" fmla="*/ 58876 h 740155"/>
              <a:gd name="connsiteX80" fmla="*/ 671813 w 1074569"/>
              <a:gd name="connsiteY80" fmla="*/ 84109 h 740155"/>
              <a:gd name="connsiteX81" fmla="*/ 604531 w 1074569"/>
              <a:gd name="connsiteY81" fmla="*/ 201861 h 740155"/>
              <a:gd name="connsiteX82" fmla="*/ 638172 w 1074569"/>
              <a:gd name="connsiteY82" fmla="*/ 420543 h 740155"/>
              <a:gd name="connsiteX83" fmla="*/ 663403 w 1074569"/>
              <a:gd name="connsiteY83" fmla="*/ 445776 h 740155"/>
              <a:gd name="connsiteX84" fmla="*/ 722274 w 1074569"/>
              <a:gd name="connsiteY84" fmla="*/ 487830 h 740155"/>
              <a:gd name="connsiteX85" fmla="*/ 747505 w 1074569"/>
              <a:gd name="connsiteY85" fmla="*/ 538295 h 740155"/>
              <a:gd name="connsiteX86" fmla="*/ 747505 w 1074569"/>
              <a:gd name="connsiteY86" fmla="*/ 546706 h 74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074569" h="740155">
                <a:moveTo>
                  <a:pt x="394276" y="109341"/>
                </a:moveTo>
                <a:cubicBezTo>
                  <a:pt x="305855" y="73971"/>
                  <a:pt x="322517" y="73918"/>
                  <a:pt x="167201" y="100931"/>
                </a:cubicBezTo>
                <a:cubicBezTo>
                  <a:pt x="158466" y="102450"/>
                  <a:pt x="161594" y="117752"/>
                  <a:pt x="158790" y="126163"/>
                </a:cubicBezTo>
                <a:cubicBezTo>
                  <a:pt x="164397" y="162610"/>
                  <a:pt x="164507" y="200340"/>
                  <a:pt x="175611" y="235504"/>
                </a:cubicBezTo>
                <a:cubicBezTo>
                  <a:pt x="181699" y="254782"/>
                  <a:pt x="198851" y="268633"/>
                  <a:pt x="209252" y="285969"/>
                </a:cubicBezTo>
                <a:cubicBezTo>
                  <a:pt x="215702" y="296721"/>
                  <a:pt x="219983" y="308653"/>
                  <a:pt x="226072" y="319613"/>
                </a:cubicBezTo>
                <a:cubicBezTo>
                  <a:pt x="234011" y="333903"/>
                  <a:pt x="242893" y="347649"/>
                  <a:pt x="251303" y="361667"/>
                </a:cubicBezTo>
                <a:cubicBezTo>
                  <a:pt x="248499" y="386900"/>
                  <a:pt x="257824" y="416832"/>
                  <a:pt x="242892" y="437365"/>
                </a:cubicBezTo>
                <a:cubicBezTo>
                  <a:pt x="230889" y="453871"/>
                  <a:pt x="204430" y="454186"/>
                  <a:pt x="184021" y="454186"/>
                </a:cubicBezTo>
                <a:cubicBezTo>
                  <a:pt x="133249" y="454186"/>
                  <a:pt x="83098" y="442972"/>
                  <a:pt x="32637" y="437365"/>
                </a:cubicBezTo>
                <a:cubicBezTo>
                  <a:pt x="27674" y="427438"/>
                  <a:pt x="-25961" y="344094"/>
                  <a:pt x="15817" y="328024"/>
                </a:cubicBezTo>
                <a:cubicBezTo>
                  <a:pt x="47648" y="315780"/>
                  <a:pt x="83351" y="337889"/>
                  <a:pt x="116739" y="344845"/>
                </a:cubicBezTo>
                <a:cubicBezTo>
                  <a:pt x="150687" y="351918"/>
                  <a:pt x="183811" y="362555"/>
                  <a:pt x="217662" y="370078"/>
                </a:cubicBezTo>
                <a:cubicBezTo>
                  <a:pt x="526336" y="438677"/>
                  <a:pt x="154308" y="347929"/>
                  <a:pt x="478378" y="428954"/>
                </a:cubicBezTo>
                <a:cubicBezTo>
                  <a:pt x="540053" y="426150"/>
                  <a:pt x="602626" y="431397"/>
                  <a:pt x="663403" y="420543"/>
                </a:cubicBezTo>
                <a:cubicBezTo>
                  <a:pt x="680887" y="417421"/>
                  <a:pt x="753784" y="353630"/>
                  <a:pt x="764325" y="344845"/>
                </a:cubicBezTo>
                <a:cubicBezTo>
                  <a:pt x="780595" y="312302"/>
                  <a:pt x="801505" y="282848"/>
                  <a:pt x="797966" y="243915"/>
                </a:cubicBezTo>
                <a:cubicBezTo>
                  <a:pt x="793965" y="199903"/>
                  <a:pt x="758648" y="177996"/>
                  <a:pt x="722274" y="159807"/>
                </a:cubicBezTo>
                <a:cubicBezTo>
                  <a:pt x="692925" y="145132"/>
                  <a:pt x="661001" y="136205"/>
                  <a:pt x="629762" y="126163"/>
                </a:cubicBezTo>
                <a:cubicBezTo>
                  <a:pt x="480483" y="78176"/>
                  <a:pt x="514311" y="88344"/>
                  <a:pt x="377456" y="67287"/>
                </a:cubicBezTo>
                <a:cubicBezTo>
                  <a:pt x="188123" y="91985"/>
                  <a:pt x="197024" y="29797"/>
                  <a:pt x="175611" y="126163"/>
                </a:cubicBezTo>
                <a:cubicBezTo>
                  <a:pt x="172510" y="140118"/>
                  <a:pt x="170004" y="154199"/>
                  <a:pt x="167201" y="168217"/>
                </a:cubicBezTo>
                <a:cubicBezTo>
                  <a:pt x="170004" y="190646"/>
                  <a:pt x="168869" y="213929"/>
                  <a:pt x="175611" y="235504"/>
                </a:cubicBezTo>
                <a:cubicBezTo>
                  <a:pt x="183090" y="259439"/>
                  <a:pt x="197452" y="280665"/>
                  <a:pt x="209252" y="302791"/>
                </a:cubicBezTo>
                <a:cubicBezTo>
                  <a:pt x="242858" y="365808"/>
                  <a:pt x="242557" y="361198"/>
                  <a:pt x="284943" y="420543"/>
                </a:cubicBezTo>
                <a:cubicBezTo>
                  <a:pt x="294947" y="470563"/>
                  <a:pt x="304353" y="496882"/>
                  <a:pt x="284943" y="555117"/>
                </a:cubicBezTo>
                <a:cubicBezTo>
                  <a:pt x="282140" y="563527"/>
                  <a:pt x="268123" y="560724"/>
                  <a:pt x="259713" y="563528"/>
                </a:cubicBezTo>
                <a:cubicBezTo>
                  <a:pt x="214859" y="552313"/>
                  <a:pt x="170235" y="540132"/>
                  <a:pt x="125150" y="529884"/>
                </a:cubicBezTo>
                <a:cubicBezTo>
                  <a:pt x="32113" y="508737"/>
                  <a:pt x="108453" y="532729"/>
                  <a:pt x="49458" y="513062"/>
                </a:cubicBezTo>
                <a:cubicBezTo>
                  <a:pt x="275103" y="400233"/>
                  <a:pt x="35330" y="511561"/>
                  <a:pt x="671813" y="462597"/>
                </a:cubicBezTo>
                <a:cubicBezTo>
                  <a:pt x="737066" y="457577"/>
                  <a:pt x="800770" y="440168"/>
                  <a:pt x="865248" y="428954"/>
                </a:cubicBezTo>
                <a:cubicBezTo>
                  <a:pt x="896085" y="414936"/>
                  <a:pt x="930911" y="407554"/>
                  <a:pt x="957760" y="386900"/>
                </a:cubicBezTo>
                <a:cubicBezTo>
                  <a:pt x="969727" y="377694"/>
                  <a:pt x="974581" y="359943"/>
                  <a:pt x="974581" y="344845"/>
                </a:cubicBezTo>
                <a:cubicBezTo>
                  <a:pt x="974581" y="257978"/>
                  <a:pt x="945656" y="242320"/>
                  <a:pt x="890479" y="176628"/>
                </a:cubicBezTo>
                <a:cubicBezTo>
                  <a:pt x="825212" y="98923"/>
                  <a:pt x="819142" y="62301"/>
                  <a:pt x="747505" y="33644"/>
                </a:cubicBezTo>
                <a:cubicBezTo>
                  <a:pt x="731043" y="27059"/>
                  <a:pt x="714430" y="20300"/>
                  <a:pt x="697044" y="16822"/>
                </a:cubicBezTo>
                <a:cubicBezTo>
                  <a:pt x="672151" y="11843"/>
                  <a:pt x="646583" y="11215"/>
                  <a:pt x="621352" y="8411"/>
                </a:cubicBezTo>
                <a:cubicBezTo>
                  <a:pt x="563546" y="13917"/>
                  <a:pt x="436672" y="4590"/>
                  <a:pt x="377456" y="58876"/>
                </a:cubicBezTo>
                <a:cubicBezTo>
                  <a:pt x="360795" y="74150"/>
                  <a:pt x="355029" y="98127"/>
                  <a:pt x="343815" y="117752"/>
                </a:cubicBezTo>
                <a:cubicBezTo>
                  <a:pt x="325905" y="180442"/>
                  <a:pt x="311763" y="203671"/>
                  <a:pt x="335405" y="277558"/>
                </a:cubicBezTo>
                <a:cubicBezTo>
                  <a:pt x="348020" y="316983"/>
                  <a:pt x="371836" y="352116"/>
                  <a:pt x="394276" y="386900"/>
                </a:cubicBezTo>
                <a:cubicBezTo>
                  <a:pt x="553831" y="634229"/>
                  <a:pt x="467136" y="465342"/>
                  <a:pt x="520429" y="571938"/>
                </a:cubicBezTo>
                <a:cubicBezTo>
                  <a:pt x="517626" y="591563"/>
                  <a:pt x="518793" y="612183"/>
                  <a:pt x="512019" y="630814"/>
                </a:cubicBezTo>
                <a:cubicBezTo>
                  <a:pt x="498970" y="666704"/>
                  <a:pt x="467848" y="675361"/>
                  <a:pt x="436327" y="689690"/>
                </a:cubicBezTo>
                <a:cubicBezTo>
                  <a:pt x="422583" y="695937"/>
                  <a:pt x="408736" y="702174"/>
                  <a:pt x="394276" y="706512"/>
                </a:cubicBezTo>
                <a:cubicBezTo>
                  <a:pt x="380584" y="710620"/>
                  <a:pt x="366179" y="711822"/>
                  <a:pt x="352225" y="714923"/>
                </a:cubicBezTo>
                <a:cubicBezTo>
                  <a:pt x="340941" y="717431"/>
                  <a:pt x="329798" y="720530"/>
                  <a:pt x="318584" y="723334"/>
                </a:cubicBezTo>
                <a:cubicBezTo>
                  <a:pt x="307370" y="720530"/>
                  <a:pt x="294979" y="720658"/>
                  <a:pt x="284943" y="714923"/>
                </a:cubicBezTo>
                <a:cubicBezTo>
                  <a:pt x="257975" y="699511"/>
                  <a:pt x="246754" y="663771"/>
                  <a:pt x="234482" y="639225"/>
                </a:cubicBezTo>
                <a:cubicBezTo>
                  <a:pt x="219237" y="562990"/>
                  <a:pt x="193963" y="489610"/>
                  <a:pt x="242892" y="412132"/>
                </a:cubicBezTo>
                <a:cubicBezTo>
                  <a:pt x="256693" y="390279"/>
                  <a:pt x="293353" y="400917"/>
                  <a:pt x="318584" y="395310"/>
                </a:cubicBezTo>
                <a:lnTo>
                  <a:pt x="612942" y="412132"/>
                </a:lnTo>
                <a:cubicBezTo>
                  <a:pt x="663570" y="415953"/>
                  <a:pt x="713553" y="428954"/>
                  <a:pt x="764325" y="428954"/>
                </a:cubicBezTo>
                <a:cubicBezTo>
                  <a:pt x="862604" y="428954"/>
                  <a:pt x="960564" y="417739"/>
                  <a:pt x="1058683" y="412132"/>
                </a:cubicBezTo>
                <a:cubicBezTo>
                  <a:pt x="1079545" y="349541"/>
                  <a:pt x="1082867" y="351485"/>
                  <a:pt x="1050273" y="243915"/>
                </a:cubicBezTo>
                <a:cubicBezTo>
                  <a:pt x="1035730" y="195918"/>
                  <a:pt x="1007159" y="153286"/>
                  <a:pt x="982991" y="109341"/>
                </a:cubicBezTo>
                <a:cubicBezTo>
                  <a:pt x="976236" y="97058"/>
                  <a:pt x="969285" y="83677"/>
                  <a:pt x="957760" y="75698"/>
                </a:cubicBezTo>
                <a:cubicBezTo>
                  <a:pt x="931990" y="57856"/>
                  <a:pt x="904014" y="41450"/>
                  <a:pt x="873658" y="33644"/>
                </a:cubicBezTo>
                <a:cubicBezTo>
                  <a:pt x="804918" y="15967"/>
                  <a:pt x="733488" y="11215"/>
                  <a:pt x="663403" y="0"/>
                </a:cubicBezTo>
                <a:cubicBezTo>
                  <a:pt x="534247" y="5871"/>
                  <a:pt x="500734" y="-17708"/>
                  <a:pt x="411097" y="42055"/>
                </a:cubicBezTo>
                <a:cubicBezTo>
                  <a:pt x="397902" y="50852"/>
                  <a:pt x="388670" y="64484"/>
                  <a:pt x="377456" y="75698"/>
                </a:cubicBezTo>
                <a:cubicBezTo>
                  <a:pt x="397080" y="131770"/>
                  <a:pt x="410453" y="190438"/>
                  <a:pt x="436327" y="243915"/>
                </a:cubicBezTo>
                <a:cubicBezTo>
                  <a:pt x="478436" y="330947"/>
                  <a:pt x="522107" y="346523"/>
                  <a:pt x="587711" y="412132"/>
                </a:cubicBezTo>
                <a:cubicBezTo>
                  <a:pt x="603193" y="427616"/>
                  <a:pt x="617922" y="444178"/>
                  <a:pt x="629762" y="462597"/>
                </a:cubicBezTo>
                <a:cubicBezTo>
                  <a:pt x="643321" y="483691"/>
                  <a:pt x="663403" y="529884"/>
                  <a:pt x="663403" y="529884"/>
                </a:cubicBezTo>
                <a:cubicBezTo>
                  <a:pt x="661616" y="560271"/>
                  <a:pt x="674412" y="663021"/>
                  <a:pt x="638172" y="706512"/>
                </a:cubicBezTo>
                <a:cubicBezTo>
                  <a:pt x="631701" y="714277"/>
                  <a:pt x="621983" y="718813"/>
                  <a:pt x="612942" y="723334"/>
                </a:cubicBezTo>
                <a:cubicBezTo>
                  <a:pt x="599439" y="730086"/>
                  <a:pt x="584908" y="734548"/>
                  <a:pt x="570891" y="740155"/>
                </a:cubicBezTo>
                <a:cubicBezTo>
                  <a:pt x="520430" y="731744"/>
                  <a:pt x="465263" y="737803"/>
                  <a:pt x="419507" y="714923"/>
                </a:cubicBezTo>
                <a:cubicBezTo>
                  <a:pt x="392384" y="701360"/>
                  <a:pt x="383566" y="665848"/>
                  <a:pt x="369046" y="639225"/>
                </a:cubicBezTo>
                <a:cubicBezTo>
                  <a:pt x="325038" y="558538"/>
                  <a:pt x="319615" y="532979"/>
                  <a:pt x="293354" y="454186"/>
                </a:cubicBezTo>
                <a:cubicBezTo>
                  <a:pt x="301764" y="434561"/>
                  <a:pt x="303487" y="410408"/>
                  <a:pt x="318584" y="395310"/>
                </a:cubicBezTo>
                <a:cubicBezTo>
                  <a:pt x="349123" y="364769"/>
                  <a:pt x="427771" y="364563"/>
                  <a:pt x="461558" y="361667"/>
                </a:cubicBezTo>
                <a:lnTo>
                  <a:pt x="671813" y="344845"/>
                </a:lnTo>
                <a:cubicBezTo>
                  <a:pt x="725826" y="335024"/>
                  <a:pt x="772333" y="329700"/>
                  <a:pt x="823197" y="311202"/>
                </a:cubicBezTo>
                <a:cubicBezTo>
                  <a:pt x="834980" y="306917"/>
                  <a:pt x="845624" y="299987"/>
                  <a:pt x="856838" y="294380"/>
                </a:cubicBezTo>
                <a:cubicBezTo>
                  <a:pt x="865248" y="277558"/>
                  <a:pt x="875641" y="261590"/>
                  <a:pt x="882068" y="243915"/>
                </a:cubicBezTo>
                <a:cubicBezTo>
                  <a:pt x="899503" y="195964"/>
                  <a:pt x="888553" y="147544"/>
                  <a:pt x="865248" y="100931"/>
                </a:cubicBezTo>
                <a:cubicBezTo>
                  <a:pt x="857220" y="84875"/>
                  <a:pt x="838889" y="76005"/>
                  <a:pt x="823197" y="67287"/>
                </a:cubicBezTo>
                <a:cubicBezTo>
                  <a:pt x="813093" y="61673"/>
                  <a:pt x="800770" y="61680"/>
                  <a:pt x="789556" y="58876"/>
                </a:cubicBezTo>
                <a:cubicBezTo>
                  <a:pt x="750308" y="67287"/>
                  <a:pt x="708087" y="66925"/>
                  <a:pt x="671813" y="84109"/>
                </a:cubicBezTo>
                <a:cubicBezTo>
                  <a:pt x="633434" y="102290"/>
                  <a:pt x="616657" y="169522"/>
                  <a:pt x="604531" y="201861"/>
                </a:cubicBezTo>
                <a:cubicBezTo>
                  <a:pt x="615745" y="274755"/>
                  <a:pt x="620868" y="348850"/>
                  <a:pt x="638172" y="420543"/>
                </a:cubicBezTo>
                <a:cubicBezTo>
                  <a:pt x="640963" y="432105"/>
                  <a:pt x="654372" y="438035"/>
                  <a:pt x="663403" y="445776"/>
                </a:cubicBezTo>
                <a:cubicBezTo>
                  <a:pt x="681652" y="461419"/>
                  <a:pt x="702312" y="474520"/>
                  <a:pt x="722274" y="487830"/>
                </a:cubicBezTo>
                <a:cubicBezTo>
                  <a:pt x="738720" y="512500"/>
                  <a:pt x="740541" y="510436"/>
                  <a:pt x="747505" y="538295"/>
                </a:cubicBezTo>
                <a:cubicBezTo>
                  <a:pt x="748185" y="541015"/>
                  <a:pt x="747505" y="543902"/>
                  <a:pt x="747505" y="54670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33426" y="2826047"/>
            <a:ext cx="0" cy="395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77429" y="4802598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177429" y="4290540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253155" y="5341897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3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alignment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How to find the </a:t>
            </a:r>
            <a:r>
              <a:rPr lang="en-US" b="1" dirty="0" smtClean="0"/>
              <a:t>arrangement </a:t>
            </a:r>
            <a:r>
              <a:rPr lang="en-US" b="1" dirty="0" smtClean="0"/>
              <a:t>of sequences that give the </a:t>
            </a:r>
            <a:r>
              <a:rPr lang="en-US" b="1" u="sng" dirty="0" smtClean="0"/>
              <a:t>minimum</a:t>
            </a:r>
            <a:r>
              <a:rPr lang="en-US" b="1" dirty="0" smtClean="0"/>
              <a:t> distance</a:t>
            </a:r>
            <a:r>
              <a:rPr lang="en-US" b="1" dirty="0" smtClean="0"/>
              <a:t>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Even for relatively short sequences, there are lots of possible alignments</a:t>
            </a: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07913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>
                <a:latin typeface="Calibri" charset="0"/>
                <a:ea typeface="ＭＳ Ｐゴシック" charset="0"/>
                <a:cs typeface="ＭＳ Ｐゴシック" charset="0"/>
              </a:rPr>
              <a:t>Number 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possible alignments </a:t>
            </a:r>
            <a:r>
              <a:rPr lang="en-IE" dirty="0" smtClean="0">
                <a:latin typeface="Calibri" charset="0"/>
                <a:ea typeface="ＭＳ Ｐゴシック" charset="0"/>
                <a:cs typeface="ＭＳ Ｐゴシック" charset="0"/>
              </a:rPr>
              <a:t>of 2 sequences of length </a:t>
            </a:r>
            <a:r>
              <a:rPr lang="en-IE" b="1" dirty="0" smtClean="0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dirty="0" smtClean="0">
                <a:latin typeface="Calibri" charset="0"/>
                <a:ea typeface="ＭＳ Ｐゴシック" charset="0"/>
                <a:cs typeface="ＭＳ Ｐゴシック" charset="0"/>
              </a:rPr>
              <a:t> is (    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n = 5, there are 252 combinations</a:t>
            </a:r>
          </a:p>
          <a:p>
            <a:r>
              <a:rPr lang="en-US" dirty="0" smtClean="0"/>
              <a:t>If n = 50, there are &gt; </a:t>
            </a:r>
            <a:r>
              <a:rPr lang="is-IS" dirty="0" smtClean="0"/>
              <a:t>10</a:t>
            </a:r>
            <a:r>
              <a:rPr lang="is-IS" baseline="30000" dirty="0" smtClean="0"/>
              <a:t>28</a:t>
            </a:r>
            <a:r>
              <a:rPr lang="is-IS" dirty="0" smtClean="0"/>
              <a:t> combinations</a:t>
            </a:r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2782101" y="2221263"/>
            <a:ext cx="1928813" cy="785813"/>
            <a:chOff x="7128000" y="2285992"/>
            <a:chExt cx="1928812" cy="785813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7128000" y="2285992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 dirty="0">
                  <a:latin typeface="Calibri" charset="0"/>
                </a:rPr>
                <a:t>2n</a:t>
              </a:r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 bwMode="auto">
            <a:xfrm>
              <a:off x="7164000" y="2500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 dirty="0">
                  <a:latin typeface="Calibri" charset="0"/>
                </a:rPr>
                <a:t>n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872208" y="2977584"/>
            <a:ext cx="4572000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(    ) means number of n-element subsets of a k-element set </a:t>
            </a:r>
          </a:p>
          <a:p>
            <a:pPr>
              <a:spcBef>
                <a:spcPct val="0"/>
              </a:spcBef>
              <a:buNone/>
            </a:pPr>
            <a:r>
              <a:rPr lang="en-IE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= (2n)!</a:t>
            </a:r>
            <a:r>
              <a:rPr lang="en-IE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/(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n!)</a:t>
            </a:r>
            <a:r>
              <a:rPr lang="en-IE" baseline="30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endParaRPr lang="en-IE" baseline="30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959206" y="2902485"/>
            <a:ext cx="406798" cy="571500"/>
            <a:chOff x="7128000" y="1928805"/>
            <a:chExt cx="1928812" cy="762000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 bwMode="auto">
            <a:xfrm>
              <a:off x="7128000" y="1928805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2n</a:t>
              </a:r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 bwMode="auto">
            <a:xfrm>
              <a:off x="7164000" y="2119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 dirty="0">
                  <a:latin typeface="Calibri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263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457200" y="1138238"/>
            <a:ext cx="8229600" cy="5643562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 sz="28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problem of finding the best possible alignment for 2 sequences 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was 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first solved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by the 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Needleman-Wunsch </a:t>
            </a:r>
            <a:r>
              <a:rPr lang="en-IE" sz="28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algorithm (1970)</a:t>
            </a:r>
            <a:endParaRPr lang="en-IE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N-W algorithm is </a:t>
            </a:r>
            <a:r>
              <a:rPr lang="en-IE" sz="2800" u="sng" dirty="0" smtClean="0">
                <a:latin typeface="Calibri" charset="0"/>
                <a:ea typeface="ＭＳ Ｐゴシック" charset="0"/>
                <a:cs typeface="ＭＳ Ｐゴシック" charset="0"/>
              </a:rPr>
              <a:t>proven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to find the best alignment of 2 sequences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endParaRPr lang="en-IE" sz="24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By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‘best’ alignment, we mean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the alignment that implies the </a:t>
            </a:r>
            <a:r>
              <a:rPr lang="en-IE" sz="20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fewest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number of </a:t>
            </a:r>
            <a:r>
              <a:rPr lang="en-IE" sz="20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substitutions(mutations)</a:t>
            </a:r>
            <a:r>
              <a:rPr lang="en-IE" sz="2000" b="1" dirty="0" smtClean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in the 2 sequences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071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The Needleman-Wunsch </a:t>
            </a:r>
            <a:r>
              <a:rPr lang="en-IE" dirty="0" smtClean="0">
                <a:latin typeface="Calibri" charset="0"/>
                <a:ea typeface="ＭＳ Ｐゴシック" charset="0"/>
                <a:cs typeface="ＭＳ Ｐゴシック" charset="0"/>
              </a:rPr>
              <a:t>Global Alignment algorithm</a:t>
            </a:r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27491" y="6349698"/>
            <a:ext cx="28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r>
              <a:rPr lang="en-US" dirty="0" smtClean="0"/>
              <a:t> Sanger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The Needleman-Wunsch algorithm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557213" y="1257300"/>
            <a:ext cx="8229600" cy="4900613"/>
          </a:xfrm>
          <a:ln>
            <a:solidFill>
              <a:srgbClr val="FF0000"/>
            </a:solidFill>
          </a:ln>
        </p:spPr>
        <p:txBody>
          <a:bodyPr/>
          <a:lstStyle/>
          <a:p>
            <a:pPr eaLnBrk="1" hangingPunct="1"/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The Needleman-Wunsch algorithm saves 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trouble of assessing all the many possible alignments to find the best one</a:t>
            </a:r>
          </a:p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The N-W algorithm takes time proportion to </a:t>
            </a:r>
            <a:r>
              <a:rPr lang="en-IE" sz="2800" b="1" dirty="0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sz="2800" b="1" baseline="30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to find the best alignment of two sequences that are both </a:t>
            </a:r>
            <a:r>
              <a:rPr lang="en-IE" sz="2800" i="1" dirty="0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letters long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endParaRPr lang="en-IE" sz="2400" dirty="0">
              <a:solidFill>
                <a:srgbClr val="FF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0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57200" y="214313"/>
            <a:ext cx="8229600" cy="5572125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The Needleman-Wunsch algorithm uses an approach called 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dynamic programming (d.p.</a:t>
            </a:r>
            <a:r>
              <a:rPr lang="en-IE" sz="28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>
              <a:spcBef>
                <a:spcPct val="0"/>
              </a:spcBef>
            </a:pP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d.p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. algorithms solve problems by breaking a large problem into smaller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easy 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problems of a similar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type</a:t>
            </a:r>
          </a:p>
          <a:p>
            <a:pPr eaLnBrk="1" hangingPunct="1">
              <a:spcBef>
                <a:spcPts val="100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If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S1 is 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letters long, &amp; S2 is 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letters long, we need to do this for all 	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m×n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possible subsequences of S1 and S2 </a:t>
            </a:r>
            <a:endParaRPr lang="en-IE" sz="28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spcBef>
                <a:spcPts val="1000"/>
              </a:spcBef>
            </a:pP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So 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N-W takes time proportional to </a:t>
            </a:r>
            <a:r>
              <a:rPr lang="en-IE" sz="24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m×n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 to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run</a:t>
            </a: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5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IE" i="1" dirty="0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baseline="30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 is much smaller than (    ), so </a:t>
            </a:r>
            <a:r>
              <a:rPr lang="en-IE" b="1" dirty="0">
                <a:latin typeface="Calibri" charset="0"/>
                <a:ea typeface="ＭＳ Ｐゴシック" charset="0"/>
                <a:cs typeface="ＭＳ Ｐゴシック" charset="0"/>
              </a:rPr>
              <a:t>N-W is much faster than 	assessing all possible alignments  one-by-one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Bef>
                <a:spcPct val="0"/>
              </a:spcBef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eg. 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for</a:t>
            </a:r>
            <a:r>
              <a:rPr lang="en-IE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n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=11, </a:t>
            </a:r>
            <a:r>
              <a:rPr lang="en-IE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baseline="300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=121, (    )=705432, so N-W is </a:t>
            </a:r>
            <a:r>
              <a:rPr lang="en-IE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~5830-fold 	faster 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(705432/121) than assessing all </a:t>
            </a:r>
            <a:r>
              <a:rPr lang="en-IE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alignments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585867" y="1677622"/>
            <a:ext cx="406798" cy="571500"/>
            <a:chOff x="7128000" y="1928805"/>
            <a:chExt cx="1928812" cy="76200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7128000" y="1928805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2n</a:t>
              </a:r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 bwMode="auto">
            <a:xfrm>
              <a:off x="7164000" y="2119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 dirty="0">
                  <a:latin typeface="Calibri" charset="0"/>
                </a:rPr>
                <a:t>n</a:t>
              </a:r>
            </a:p>
          </p:txBody>
        </p:sp>
      </p:grpSp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4534868" y="3120116"/>
            <a:ext cx="406798" cy="571500"/>
            <a:chOff x="7128000" y="1928805"/>
            <a:chExt cx="1928812" cy="762000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 bwMode="auto">
            <a:xfrm>
              <a:off x="7128000" y="1928805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2n</a:t>
              </a: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 bwMode="auto">
            <a:xfrm>
              <a:off x="7164000" y="2119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147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504825" y="581025"/>
            <a:ext cx="8229600" cy="5591175"/>
          </a:xfrm>
        </p:spPr>
        <p:txBody>
          <a:bodyPr>
            <a:normAutofit/>
          </a:bodyPr>
          <a:lstStyle/>
          <a:p>
            <a:pPr eaLnBrk="1" hangingPunct="1"/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To use N-W, we must first define:</a:t>
            </a:r>
          </a:p>
          <a:p>
            <a:pPr eaLnBrk="1" hangingPunct="1">
              <a:buFont typeface="Arial" charset="0"/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A </a:t>
            </a:r>
            <a:r>
              <a:rPr lang="en-IE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scoring function (</a:t>
            </a:r>
            <a:r>
              <a:rPr lang="el-GR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): 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defines the score to give to a substitution 	mutation eg. -1 for a match, -1 for mismatch</a:t>
            </a:r>
          </a:p>
          <a:p>
            <a:pPr eaLnBrk="1" hangingPunct="1">
              <a:buFont typeface="Arial" charset="0"/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A </a:t>
            </a:r>
            <a:r>
              <a:rPr lang="en-IE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gap penalty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: defines the score to give to an insertion or 	deletion mutation, eg. -1</a:t>
            </a:r>
          </a:p>
          <a:p>
            <a:pPr eaLnBrk="1" hangingPunct="1">
              <a:buFont typeface="Arial" charset="0"/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A </a:t>
            </a:r>
            <a:r>
              <a:rPr lang="en-IE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recurrence relation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: defines what actions we repeat at </a:t>
            </a:r>
            <a:r>
              <a:rPr lang="en-IE" dirty="0" smtClean="0">
                <a:latin typeface="Calibri" charset="0"/>
                <a:ea typeface="ＭＳ Ｐゴシック" charset="0"/>
                <a:cs typeface="ＭＳ Ｐゴシック" charset="0"/>
              </a:rPr>
              <a:t>each </a:t>
            </a:r>
            <a:r>
              <a:rPr lang="en-IE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iteration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 (step) of the </a:t>
            </a:r>
            <a:r>
              <a:rPr lang="en-IE" dirty="0" smtClean="0">
                <a:latin typeface="Calibri" charset="0"/>
                <a:ea typeface="ＭＳ Ｐゴシック" charset="0"/>
                <a:cs typeface="ＭＳ Ｐゴシック" charset="0"/>
              </a:rPr>
              <a:t>algorithm:</a:t>
            </a:r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spcBef>
                <a:spcPct val="0"/>
              </a:spcBef>
              <a:buFont typeface="Arial" charset="0"/>
              <a:buNone/>
            </a:pPr>
            <a:r>
              <a:rPr lang="en-IE" sz="26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600" dirty="0">
                <a:solidFill>
                  <a:srgbClr val="009A46"/>
                </a:solidFill>
                <a:latin typeface="Calibri" charset="0"/>
                <a:ea typeface="ＭＳ Ｐゴシック" charset="0"/>
                <a:cs typeface="Courier New" charset="0"/>
              </a:rPr>
              <a:t>		</a:t>
            </a:r>
            <a:endParaRPr lang="en-IE" sz="26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IE" sz="2800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0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There are 2 parts to computing the best alignment using the N-W algorithm:</a:t>
            </a: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Fill up a </a:t>
            </a:r>
            <a:r>
              <a:rPr lang="en-IE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matrix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 (table) </a:t>
            </a:r>
            <a:r>
              <a:rPr lang="en-IE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 using the recurrence relation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The </a:t>
            </a:r>
            <a:r>
              <a:rPr lang="en-IE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traceback step 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: use the filled-in matrix </a:t>
            </a:r>
            <a:r>
              <a:rPr lang="en-IE" b="1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 to work out the </a:t>
            </a:r>
            <a:r>
              <a:rPr lang="en-IE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best alignment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0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57200" y="1133475"/>
            <a:ext cx="8229600" cy="5572125"/>
          </a:xfrm>
        </p:spPr>
        <p:txBody>
          <a:bodyPr/>
          <a:lstStyle/>
          <a:p>
            <a:pPr eaLnBrk="1" hangingPunct="1"/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We define a 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scoring function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800" b="1" i="1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),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S</a:t>
            </a:r>
            <a:r>
              <a:rPr lang="en-IE" sz="2800" b="1" i="1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))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for pairs of 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nucleotides 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800" b="1" i="1" baseline="-25000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),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S</a:t>
            </a:r>
            <a:r>
              <a:rPr lang="en-IE" sz="2800" b="1" i="1" baseline="-25000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))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l-GR" sz="2000" i="1" dirty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S1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 S2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)) is 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cost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score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of aligning symbols S1(i) &amp; S2(j)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ie. </a:t>
            </a:r>
            <a:r>
              <a:rPr lang="el-GR" sz="2000" i="1" dirty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(S1(i), S2(j)) is the cost (sco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re) for a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substitution mutation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from S1(i) → S2(j)</a:t>
            </a:r>
          </a:p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A simple scoring function</a:t>
            </a:r>
            <a:r>
              <a:rPr lang="en-IE" sz="28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2800" i="1" dirty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is a score of +1 for matches, and -1 for mismatches</a:t>
            </a:r>
          </a:p>
          <a:p>
            <a:pPr eaLnBrk="1" hangingPunct="1">
              <a:spcBef>
                <a:spcPct val="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convenient way of representing many scoring functions is a 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substitution matrix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Courier New" charset="0"/>
              </a:rPr>
              <a:t>	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Title 1"/>
          <p:cNvSpPr>
            <a:spLocks noGrp="1"/>
          </p:cNvSpPr>
          <p:nvPr>
            <p:ph type="title"/>
          </p:nvPr>
        </p:nvSpPr>
        <p:spPr>
          <a:xfrm>
            <a:off x="457200" y="66675"/>
            <a:ext cx="8229600" cy="1000125"/>
          </a:xfrm>
        </p:spPr>
        <p:txBody>
          <a:bodyPr/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Scoring functions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2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349625" y="2143125"/>
          <a:ext cx="5080000" cy="1882140"/>
        </p:xfrm>
        <a:graphic>
          <a:graphicData uri="http://schemas.openxmlformats.org/drawingml/2006/table">
            <a:tbl>
              <a:tblPr/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895600" y="1752600"/>
            <a:ext cx="4625976" cy="2247900"/>
            <a:chOff x="2895713" y="1752889"/>
            <a:chExt cx="4626274" cy="2247615"/>
          </a:xfrm>
        </p:grpSpPr>
        <p:sp>
          <p:nvSpPr>
            <p:cNvPr id="30231" name="TextBox 5"/>
            <p:cNvSpPr txBox="1">
              <a:spLocks noChangeArrowheads="1"/>
            </p:cNvSpPr>
            <p:nvPr/>
          </p:nvSpPr>
          <p:spPr bwMode="auto">
            <a:xfrm>
              <a:off x="4286453" y="1752889"/>
              <a:ext cx="1163713" cy="461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b</a:t>
              </a:r>
            </a:p>
          </p:txBody>
        </p:sp>
        <p:sp>
          <p:nvSpPr>
            <p:cNvPr id="30232" name="TextBox 6"/>
            <p:cNvSpPr txBox="1">
              <a:spLocks noChangeArrowheads="1"/>
            </p:cNvSpPr>
            <p:nvPr/>
          </p:nvSpPr>
          <p:spPr bwMode="auto">
            <a:xfrm rot="-5400000">
              <a:off x="2544965" y="3187763"/>
              <a:ext cx="1163489" cy="4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a</a:t>
              </a:r>
            </a:p>
          </p:txBody>
        </p:sp>
        <p:cxnSp>
          <p:nvCxnSpPr>
            <p:cNvPr id="11" name="Straight Arrow Connector 10"/>
            <p:cNvCxnSpPr>
              <a:cxnSpLocks noChangeShapeType="1"/>
            </p:cNvCxnSpPr>
            <p:nvPr/>
          </p:nvCxnSpPr>
          <p:spPr bwMode="auto">
            <a:xfrm>
              <a:off x="5521608" y="1967175"/>
              <a:ext cx="2000379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4" name="Straight Arrow Connector 13"/>
            <p:cNvCxnSpPr>
              <a:cxnSpLocks noChangeShapeType="1"/>
            </p:cNvCxnSpPr>
            <p:nvPr/>
          </p:nvCxnSpPr>
          <p:spPr bwMode="auto">
            <a:xfrm rot="5400000" flipH="1" flipV="1">
              <a:off x="2840208" y="2517965"/>
              <a:ext cx="622221" cy="1587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895476" y="214313"/>
            <a:ext cx="5462587" cy="3357808"/>
            <a:chOff x="1895457" y="214290"/>
            <a:chExt cx="5462625" cy="3357331"/>
          </a:xfrm>
        </p:grpSpPr>
        <p:sp>
          <p:nvSpPr>
            <p:cNvPr id="30226" name="TextBox 14"/>
            <p:cNvSpPr txBox="1">
              <a:spLocks noChangeArrowheads="1"/>
            </p:cNvSpPr>
            <p:nvPr/>
          </p:nvSpPr>
          <p:spPr bwMode="auto">
            <a:xfrm>
              <a:off x="4122735" y="214290"/>
              <a:ext cx="1163645" cy="461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b</a:t>
              </a:r>
            </a:p>
          </p:txBody>
        </p:sp>
        <p:sp>
          <p:nvSpPr>
            <p:cNvPr id="30227" name="TextBox 15"/>
            <p:cNvSpPr txBox="1">
              <a:spLocks noChangeArrowheads="1"/>
            </p:cNvSpPr>
            <p:nvPr/>
          </p:nvSpPr>
          <p:spPr bwMode="auto">
            <a:xfrm rot="-5400000">
              <a:off x="1544661" y="2758860"/>
              <a:ext cx="1163557" cy="461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a</a:t>
              </a:r>
            </a:p>
          </p:txBody>
        </p: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>
              <a:off x="5357818" y="426985"/>
              <a:ext cx="2000264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8" name="Straight Arrow Connector 17"/>
            <p:cNvCxnSpPr>
              <a:cxnSpLocks noChangeShapeType="1"/>
            </p:cNvCxnSpPr>
            <p:nvPr/>
          </p:nvCxnSpPr>
          <p:spPr bwMode="auto">
            <a:xfrm rot="5400000" flipH="1" flipV="1">
              <a:off x="1839940" y="2088859"/>
              <a:ext cx="622212" cy="1587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428875" y="727075"/>
          <a:ext cx="6286500" cy="5925191"/>
        </p:xfrm>
        <a:graphic>
          <a:graphicData uri="http://schemas.openxmlformats.org/drawingml/2006/table">
            <a:tbl>
              <a:tblPr/>
              <a:tblGrid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3810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9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– cycle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Subfragments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</a:t>
            </a:r>
          </a:p>
          <a:p>
            <a:pPr marL="0" indent="0">
              <a:buNone/>
            </a:pPr>
            <a:r>
              <a:rPr lang="en-US" dirty="0" smtClean="0"/>
              <a:t>2</a:t>
            </a:r>
          </a:p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 smtClean="0">
                <a:latin typeface="Courier"/>
                <a:cs typeface="Courier"/>
              </a:rPr>
              <a:t>Fastq</a:t>
            </a:r>
            <a:r>
              <a:rPr lang="en-US" sz="1400" dirty="0" smtClean="0">
                <a:latin typeface="Courier"/>
                <a:cs typeface="Courier"/>
              </a:rPr>
              <a:t> file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@1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+1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4</a:t>
            </a:r>
          </a:p>
          <a:p>
            <a:pPr marL="0" indent="0"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@2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C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+2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8</a:t>
            </a:r>
          </a:p>
          <a:p>
            <a:pPr marL="0" indent="0"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@3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T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+3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1</a:t>
            </a:r>
          </a:p>
        </p:txBody>
      </p:sp>
      <p:sp>
        <p:nvSpPr>
          <p:cNvPr id="7" name="Freeform 6"/>
          <p:cNvSpPr/>
          <p:nvPr/>
        </p:nvSpPr>
        <p:spPr>
          <a:xfrm>
            <a:off x="1236335" y="1858798"/>
            <a:ext cx="1074569" cy="740155"/>
          </a:xfrm>
          <a:custGeom>
            <a:avLst/>
            <a:gdLst>
              <a:gd name="connsiteX0" fmla="*/ 394276 w 1074569"/>
              <a:gd name="connsiteY0" fmla="*/ 109341 h 740155"/>
              <a:gd name="connsiteX1" fmla="*/ 167201 w 1074569"/>
              <a:gd name="connsiteY1" fmla="*/ 100931 h 740155"/>
              <a:gd name="connsiteX2" fmla="*/ 158790 w 1074569"/>
              <a:gd name="connsiteY2" fmla="*/ 126163 h 740155"/>
              <a:gd name="connsiteX3" fmla="*/ 175611 w 1074569"/>
              <a:gd name="connsiteY3" fmla="*/ 235504 h 740155"/>
              <a:gd name="connsiteX4" fmla="*/ 209252 w 1074569"/>
              <a:gd name="connsiteY4" fmla="*/ 285969 h 740155"/>
              <a:gd name="connsiteX5" fmla="*/ 226072 w 1074569"/>
              <a:gd name="connsiteY5" fmla="*/ 319613 h 740155"/>
              <a:gd name="connsiteX6" fmla="*/ 251303 w 1074569"/>
              <a:gd name="connsiteY6" fmla="*/ 361667 h 740155"/>
              <a:gd name="connsiteX7" fmla="*/ 242892 w 1074569"/>
              <a:gd name="connsiteY7" fmla="*/ 437365 h 740155"/>
              <a:gd name="connsiteX8" fmla="*/ 184021 w 1074569"/>
              <a:gd name="connsiteY8" fmla="*/ 454186 h 740155"/>
              <a:gd name="connsiteX9" fmla="*/ 32637 w 1074569"/>
              <a:gd name="connsiteY9" fmla="*/ 437365 h 740155"/>
              <a:gd name="connsiteX10" fmla="*/ 15817 w 1074569"/>
              <a:gd name="connsiteY10" fmla="*/ 328024 h 740155"/>
              <a:gd name="connsiteX11" fmla="*/ 116739 w 1074569"/>
              <a:gd name="connsiteY11" fmla="*/ 344845 h 740155"/>
              <a:gd name="connsiteX12" fmla="*/ 217662 w 1074569"/>
              <a:gd name="connsiteY12" fmla="*/ 370078 h 740155"/>
              <a:gd name="connsiteX13" fmla="*/ 478378 w 1074569"/>
              <a:gd name="connsiteY13" fmla="*/ 428954 h 740155"/>
              <a:gd name="connsiteX14" fmla="*/ 663403 w 1074569"/>
              <a:gd name="connsiteY14" fmla="*/ 420543 h 740155"/>
              <a:gd name="connsiteX15" fmla="*/ 764325 w 1074569"/>
              <a:gd name="connsiteY15" fmla="*/ 344845 h 740155"/>
              <a:gd name="connsiteX16" fmla="*/ 797966 w 1074569"/>
              <a:gd name="connsiteY16" fmla="*/ 243915 h 740155"/>
              <a:gd name="connsiteX17" fmla="*/ 722274 w 1074569"/>
              <a:gd name="connsiteY17" fmla="*/ 159807 h 740155"/>
              <a:gd name="connsiteX18" fmla="*/ 629762 w 1074569"/>
              <a:gd name="connsiteY18" fmla="*/ 126163 h 740155"/>
              <a:gd name="connsiteX19" fmla="*/ 377456 w 1074569"/>
              <a:gd name="connsiteY19" fmla="*/ 67287 h 740155"/>
              <a:gd name="connsiteX20" fmla="*/ 175611 w 1074569"/>
              <a:gd name="connsiteY20" fmla="*/ 126163 h 740155"/>
              <a:gd name="connsiteX21" fmla="*/ 167201 w 1074569"/>
              <a:gd name="connsiteY21" fmla="*/ 168217 h 740155"/>
              <a:gd name="connsiteX22" fmla="*/ 175611 w 1074569"/>
              <a:gd name="connsiteY22" fmla="*/ 235504 h 740155"/>
              <a:gd name="connsiteX23" fmla="*/ 209252 w 1074569"/>
              <a:gd name="connsiteY23" fmla="*/ 302791 h 740155"/>
              <a:gd name="connsiteX24" fmla="*/ 284943 w 1074569"/>
              <a:gd name="connsiteY24" fmla="*/ 420543 h 740155"/>
              <a:gd name="connsiteX25" fmla="*/ 284943 w 1074569"/>
              <a:gd name="connsiteY25" fmla="*/ 555117 h 740155"/>
              <a:gd name="connsiteX26" fmla="*/ 259713 w 1074569"/>
              <a:gd name="connsiteY26" fmla="*/ 563528 h 740155"/>
              <a:gd name="connsiteX27" fmla="*/ 125150 w 1074569"/>
              <a:gd name="connsiteY27" fmla="*/ 529884 h 740155"/>
              <a:gd name="connsiteX28" fmla="*/ 49458 w 1074569"/>
              <a:gd name="connsiteY28" fmla="*/ 513062 h 740155"/>
              <a:gd name="connsiteX29" fmla="*/ 671813 w 1074569"/>
              <a:gd name="connsiteY29" fmla="*/ 462597 h 740155"/>
              <a:gd name="connsiteX30" fmla="*/ 865248 w 1074569"/>
              <a:gd name="connsiteY30" fmla="*/ 428954 h 740155"/>
              <a:gd name="connsiteX31" fmla="*/ 957760 w 1074569"/>
              <a:gd name="connsiteY31" fmla="*/ 386900 h 740155"/>
              <a:gd name="connsiteX32" fmla="*/ 974581 w 1074569"/>
              <a:gd name="connsiteY32" fmla="*/ 344845 h 740155"/>
              <a:gd name="connsiteX33" fmla="*/ 890479 w 1074569"/>
              <a:gd name="connsiteY33" fmla="*/ 176628 h 740155"/>
              <a:gd name="connsiteX34" fmla="*/ 747505 w 1074569"/>
              <a:gd name="connsiteY34" fmla="*/ 33644 h 740155"/>
              <a:gd name="connsiteX35" fmla="*/ 697044 w 1074569"/>
              <a:gd name="connsiteY35" fmla="*/ 16822 h 740155"/>
              <a:gd name="connsiteX36" fmla="*/ 621352 w 1074569"/>
              <a:gd name="connsiteY36" fmla="*/ 8411 h 740155"/>
              <a:gd name="connsiteX37" fmla="*/ 377456 w 1074569"/>
              <a:gd name="connsiteY37" fmla="*/ 58876 h 740155"/>
              <a:gd name="connsiteX38" fmla="*/ 343815 w 1074569"/>
              <a:gd name="connsiteY38" fmla="*/ 117752 h 740155"/>
              <a:gd name="connsiteX39" fmla="*/ 335405 w 1074569"/>
              <a:gd name="connsiteY39" fmla="*/ 277558 h 740155"/>
              <a:gd name="connsiteX40" fmla="*/ 394276 w 1074569"/>
              <a:gd name="connsiteY40" fmla="*/ 386900 h 740155"/>
              <a:gd name="connsiteX41" fmla="*/ 520429 w 1074569"/>
              <a:gd name="connsiteY41" fmla="*/ 571938 h 740155"/>
              <a:gd name="connsiteX42" fmla="*/ 512019 w 1074569"/>
              <a:gd name="connsiteY42" fmla="*/ 630814 h 740155"/>
              <a:gd name="connsiteX43" fmla="*/ 436327 w 1074569"/>
              <a:gd name="connsiteY43" fmla="*/ 689690 h 740155"/>
              <a:gd name="connsiteX44" fmla="*/ 394276 w 1074569"/>
              <a:gd name="connsiteY44" fmla="*/ 706512 h 740155"/>
              <a:gd name="connsiteX45" fmla="*/ 352225 w 1074569"/>
              <a:gd name="connsiteY45" fmla="*/ 714923 h 740155"/>
              <a:gd name="connsiteX46" fmla="*/ 318584 w 1074569"/>
              <a:gd name="connsiteY46" fmla="*/ 723334 h 740155"/>
              <a:gd name="connsiteX47" fmla="*/ 284943 w 1074569"/>
              <a:gd name="connsiteY47" fmla="*/ 714923 h 740155"/>
              <a:gd name="connsiteX48" fmla="*/ 234482 w 1074569"/>
              <a:gd name="connsiteY48" fmla="*/ 639225 h 740155"/>
              <a:gd name="connsiteX49" fmla="*/ 242892 w 1074569"/>
              <a:gd name="connsiteY49" fmla="*/ 412132 h 740155"/>
              <a:gd name="connsiteX50" fmla="*/ 318584 w 1074569"/>
              <a:gd name="connsiteY50" fmla="*/ 395310 h 740155"/>
              <a:gd name="connsiteX51" fmla="*/ 612942 w 1074569"/>
              <a:gd name="connsiteY51" fmla="*/ 412132 h 740155"/>
              <a:gd name="connsiteX52" fmla="*/ 764325 w 1074569"/>
              <a:gd name="connsiteY52" fmla="*/ 428954 h 740155"/>
              <a:gd name="connsiteX53" fmla="*/ 1058683 w 1074569"/>
              <a:gd name="connsiteY53" fmla="*/ 412132 h 740155"/>
              <a:gd name="connsiteX54" fmla="*/ 1050273 w 1074569"/>
              <a:gd name="connsiteY54" fmla="*/ 243915 h 740155"/>
              <a:gd name="connsiteX55" fmla="*/ 982991 w 1074569"/>
              <a:gd name="connsiteY55" fmla="*/ 109341 h 740155"/>
              <a:gd name="connsiteX56" fmla="*/ 957760 w 1074569"/>
              <a:gd name="connsiteY56" fmla="*/ 75698 h 740155"/>
              <a:gd name="connsiteX57" fmla="*/ 873658 w 1074569"/>
              <a:gd name="connsiteY57" fmla="*/ 33644 h 740155"/>
              <a:gd name="connsiteX58" fmla="*/ 663403 w 1074569"/>
              <a:gd name="connsiteY58" fmla="*/ 0 h 740155"/>
              <a:gd name="connsiteX59" fmla="*/ 411097 w 1074569"/>
              <a:gd name="connsiteY59" fmla="*/ 42055 h 740155"/>
              <a:gd name="connsiteX60" fmla="*/ 377456 w 1074569"/>
              <a:gd name="connsiteY60" fmla="*/ 75698 h 740155"/>
              <a:gd name="connsiteX61" fmla="*/ 436327 w 1074569"/>
              <a:gd name="connsiteY61" fmla="*/ 243915 h 740155"/>
              <a:gd name="connsiteX62" fmla="*/ 587711 w 1074569"/>
              <a:gd name="connsiteY62" fmla="*/ 412132 h 740155"/>
              <a:gd name="connsiteX63" fmla="*/ 629762 w 1074569"/>
              <a:gd name="connsiteY63" fmla="*/ 462597 h 740155"/>
              <a:gd name="connsiteX64" fmla="*/ 663403 w 1074569"/>
              <a:gd name="connsiteY64" fmla="*/ 529884 h 740155"/>
              <a:gd name="connsiteX65" fmla="*/ 638172 w 1074569"/>
              <a:gd name="connsiteY65" fmla="*/ 706512 h 740155"/>
              <a:gd name="connsiteX66" fmla="*/ 612942 w 1074569"/>
              <a:gd name="connsiteY66" fmla="*/ 723334 h 740155"/>
              <a:gd name="connsiteX67" fmla="*/ 570891 w 1074569"/>
              <a:gd name="connsiteY67" fmla="*/ 740155 h 740155"/>
              <a:gd name="connsiteX68" fmla="*/ 419507 w 1074569"/>
              <a:gd name="connsiteY68" fmla="*/ 714923 h 740155"/>
              <a:gd name="connsiteX69" fmla="*/ 369046 w 1074569"/>
              <a:gd name="connsiteY69" fmla="*/ 639225 h 740155"/>
              <a:gd name="connsiteX70" fmla="*/ 293354 w 1074569"/>
              <a:gd name="connsiteY70" fmla="*/ 454186 h 740155"/>
              <a:gd name="connsiteX71" fmla="*/ 318584 w 1074569"/>
              <a:gd name="connsiteY71" fmla="*/ 395310 h 740155"/>
              <a:gd name="connsiteX72" fmla="*/ 461558 w 1074569"/>
              <a:gd name="connsiteY72" fmla="*/ 361667 h 740155"/>
              <a:gd name="connsiteX73" fmla="*/ 671813 w 1074569"/>
              <a:gd name="connsiteY73" fmla="*/ 344845 h 740155"/>
              <a:gd name="connsiteX74" fmla="*/ 823197 w 1074569"/>
              <a:gd name="connsiteY74" fmla="*/ 311202 h 740155"/>
              <a:gd name="connsiteX75" fmla="*/ 856838 w 1074569"/>
              <a:gd name="connsiteY75" fmla="*/ 294380 h 740155"/>
              <a:gd name="connsiteX76" fmla="*/ 882068 w 1074569"/>
              <a:gd name="connsiteY76" fmla="*/ 243915 h 740155"/>
              <a:gd name="connsiteX77" fmla="*/ 865248 w 1074569"/>
              <a:gd name="connsiteY77" fmla="*/ 100931 h 740155"/>
              <a:gd name="connsiteX78" fmla="*/ 823197 w 1074569"/>
              <a:gd name="connsiteY78" fmla="*/ 67287 h 740155"/>
              <a:gd name="connsiteX79" fmla="*/ 789556 w 1074569"/>
              <a:gd name="connsiteY79" fmla="*/ 58876 h 740155"/>
              <a:gd name="connsiteX80" fmla="*/ 671813 w 1074569"/>
              <a:gd name="connsiteY80" fmla="*/ 84109 h 740155"/>
              <a:gd name="connsiteX81" fmla="*/ 604531 w 1074569"/>
              <a:gd name="connsiteY81" fmla="*/ 201861 h 740155"/>
              <a:gd name="connsiteX82" fmla="*/ 638172 w 1074569"/>
              <a:gd name="connsiteY82" fmla="*/ 420543 h 740155"/>
              <a:gd name="connsiteX83" fmla="*/ 663403 w 1074569"/>
              <a:gd name="connsiteY83" fmla="*/ 445776 h 740155"/>
              <a:gd name="connsiteX84" fmla="*/ 722274 w 1074569"/>
              <a:gd name="connsiteY84" fmla="*/ 487830 h 740155"/>
              <a:gd name="connsiteX85" fmla="*/ 747505 w 1074569"/>
              <a:gd name="connsiteY85" fmla="*/ 538295 h 740155"/>
              <a:gd name="connsiteX86" fmla="*/ 747505 w 1074569"/>
              <a:gd name="connsiteY86" fmla="*/ 546706 h 74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074569" h="740155">
                <a:moveTo>
                  <a:pt x="394276" y="109341"/>
                </a:moveTo>
                <a:cubicBezTo>
                  <a:pt x="305855" y="73971"/>
                  <a:pt x="322517" y="73918"/>
                  <a:pt x="167201" y="100931"/>
                </a:cubicBezTo>
                <a:cubicBezTo>
                  <a:pt x="158466" y="102450"/>
                  <a:pt x="161594" y="117752"/>
                  <a:pt x="158790" y="126163"/>
                </a:cubicBezTo>
                <a:cubicBezTo>
                  <a:pt x="164397" y="162610"/>
                  <a:pt x="164507" y="200340"/>
                  <a:pt x="175611" y="235504"/>
                </a:cubicBezTo>
                <a:cubicBezTo>
                  <a:pt x="181699" y="254782"/>
                  <a:pt x="198851" y="268633"/>
                  <a:pt x="209252" y="285969"/>
                </a:cubicBezTo>
                <a:cubicBezTo>
                  <a:pt x="215702" y="296721"/>
                  <a:pt x="219983" y="308653"/>
                  <a:pt x="226072" y="319613"/>
                </a:cubicBezTo>
                <a:cubicBezTo>
                  <a:pt x="234011" y="333903"/>
                  <a:pt x="242893" y="347649"/>
                  <a:pt x="251303" y="361667"/>
                </a:cubicBezTo>
                <a:cubicBezTo>
                  <a:pt x="248499" y="386900"/>
                  <a:pt x="257824" y="416832"/>
                  <a:pt x="242892" y="437365"/>
                </a:cubicBezTo>
                <a:cubicBezTo>
                  <a:pt x="230889" y="453871"/>
                  <a:pt x="204430" y="454186"/>
                  <a:pt x="184021" y="454186"/>
                </a:cubicBezTo>
                <a:cubicBezTo>
                  <a:pt x="133249" y="454186"/>
                  <a:pt x="83098" y="442972"/>
                  <a:pt x="32637" y="437365"/>
                </a:cubicBezTo>
                <a:cubicBezTo>
                  <a:pt x="27674" y="427438"/>
                  <a:pt x="-25961" y="344094"/>
                  <a:pt x="15817" y="328024"/>
                </a:cubicBezTo>
                <a:cubicBezTo>
                  <a:pt x="47648" y="315780"/>
                  <a:pt x="83351" y="337889"/>
                  <a:pt x="116739" y="344845"/>
                </a:cubicBezTo>
                <a:cubicBezTo>
                  <a:pt x="150687" y="351918"/>
                  <a:pt x="183811" y="362555"/>
                  <a:pt x="217662" y="370078"/>
                </a:cubicBezTo>
                <a:cubicBezTo>
                  <a:pt x="526336" y="438677"/>
                  <a:pt x="154308" y="347929"/>
                  <a:pt x="478378" y="428954"/>
                </a:cubicBezTo>
                <a:cubicBezTo>
                  <a:pt x="540053" y="426150"/>
                  <a:pt x="602626" y="431397"/>
                  <a:pt x="663403" y="420543"/>
                </a:cubicBezTo>
                <a:cubicBezTo>
                  <a:pt x="680887" y="417421"/>
                  <a:pt x="753784" y="353630"/>
                  <a:pt x="764325" y="344845"/>
                </a:cubicBezTo>
                <a:cubicBezTo>
                  <a:pt x="780595" y="312302"/>
                  <a:pt x="801505" y="282848"/>
                  <a:pt x="797966" y="243915"/>
                </a:cubicBezTo>
                <a:cubicBezTo>
                  <a:pt x="793965" y="199903"/>
                  <a:pt x="758648" y="177996"/>
                  <a:pt x="722274" y="159807"/>
                </a:cubicBezTo>
                <a:cubicBezTo>
                  <a:pt x="692925" y="145132"/>
                  <a:pt x="661001" y="136205"/>
                  <a:pt x="629762" y="126163"/>
                </a:cubicBezTo>
                <a:cubicBezTo>
                  <a:pt x="480483" y="78176"/>
                  <a:pt x="514311" y="88344"/>
                  <a:pt x="377456" y="67287"/>
                </a:cubicBezTo>
                <a:cubicBezTo>
                  <a:pt x="188123" y="91985"/>
                  <a:pt x="197024" y="29797"/>
                  <a:pt x="175611" y="126163"/>
                </a:cubicBezTo>
                <a:cubicBezTo>
                  <a:pt x="172510" y="140118"/>
                  <a:pt x="170004" y="154199"/>
                  <a:pt x="167201" y="168217"/>
                </a:cubicBezTo>
                <a:cubicBezTo>
                  <a:pt x="170004" y="190646"/>
                  <a:pt x="168869" y="213929"/>
                  <a:pt x="175611" y="235504"/>
                </a:cubicBezTo>
                <a:cubicBezTo>
                  <a:pt x="183090" y="259439"/>
                  <a:pt x="197452" y="280665"/>
                  <a:pt x="209252" y="302791"/>
                </a:cubicBezTo>
                <a:cubicBezTo>
                  <a:pt x="242858" y="365808"/>
                  <a:pt x="242557" y="361198"/>
                  <a:pt x="284943" y="420543"/>
                </a:cubicBezTo>
                <a:cubicBezTo>
                  <a:pt x="294947" y="470563"/>
                  <a:pt x="304353" y="496882"/>
                  <a:pt x="284943" y="555117"/>
                </a:cubicBezTo>
                <a:cubicBezTo>
                  <a:pt x="282140" y="563527"/>
                  <a:pt x="268123" y="560724"/>
                  <a:pt x="259713" y="563528"/>
                </a:cubicBezTo>
                <a:cubicBezTo>
                  <a:pt x="214859" y="552313"/>
                  <a:pt x="170235" y="540132"/>
                  <a:pt x="125150" y="529884"/>
                </a:cubicBezTo>
                <a:cubicBezTo>
                  <a:pt x="32113" y="508737"/>
                  <a:pt x="108453" y="532729"/>
                  <a:pt x="49458" y="513062"/>
                </a:cubicBezTo>
                <a:cubicBezTo>
                  <a:pt x="275103" y="400233"/>
                  <a:pt x="35330" y="511561"/>
                  <a:pt x="671813" y="462597"/>
                </a:cubicBezTo>
                <a:cubicBezTo>
                  <a:pt x="737066" y="457577"/>
                  <a:pt x="800770" y="440168"/>
                  <a:pt x="865248" y="428954"/>
                </a:cubicBezTo>
                <a:cubicBezTo>
                  <a:pt x="896085" y="414936"/>
                  <a:pt x="930911" y="407554"/>
                  <a:pt x="957760" y="386900"/>
                </a:cubicBezTo>
                <a:cubicBezTo>
                  <a:pt x="969727" y="377694"/>
                  <a:pt x="974581" y="359943"/>
                  <a:pt x="974581" y="344845"/>
                </a:cubicBezTo>
                <a:cubicBezTo>
                  <a:pt x="974581" y="257978"/>
                  <a:pt x="945656" y="242320"/>
                  <a:pt x="890479" y="176628"/>
                </a:cubicBezTo>
                <a:cubicBezTo>
                  <a:pt x="825212" y="98923"/>
                  <a:pt x="819142" y="62301"/>
                  <a:pt x="747505" y="33644"/>
                </a:cubicBezTo>
                <a:cubicBezTo>
                  <a:pt x="731043" y="27059"/>
                  <a:pt x="714430" y="20300"/>
                  <a:pt x="697044" y="16822"/>
                </a:cubicBezTo>
                <a:cubicBezTo>
                  <a:pt x="672151" y="11843"/>
                  <a:pt x="646583" y="11215"/>
                  <a:pt x="621352" y="8411"/>
                </a:cubicBezTo>
                <a:cubicBezTo>
                  <a:pt x="563546" y="13917"/>
                  <a:pt x="436672" y="4590"/>
                  <a:pt x="377456" y="58876"/>
                </a:cubicBezTo>
                <a:cubicBezTo>
                  <a:pt x="360795" y="74150"/>
                  <a:pt x="355029" y="98127"/>
                  <a:pt x="343815" y="117752"/>
                </a:cubicBezTo>
                <a:cubicBezTo>
                  <a:pt x="325905" y="180442"/>
                  <a:pt x="311763" y="203671"/>
                  <a:pt x="335405" y="277558"/>
                </a:cubicBezTo>
                <a:cubicBezTo>
                  <a:pt x="348020" y="316983"/>
                  <a:pt x="371836" y="352116"/>
                  <a:pt x="394276" y="386900"/>
                </a:cubicBezTo>
                <a:cubicBezTo>
                  <a:pt x="553831" y="634229"/>
                  <a:pt x="467136" y="465342"/>
                  <a:pt x="520429" y="571938"/>
                </a:cubicBezTo>
                <a:cubicBezTo>
                  <a:pt x="517626" y="591563"/>
                  <a:pt x="518793" y="612183"/>
                  <a:pt x="512019" y="630814"/>
                </a:cubicBezTo>
                <a:cubicBezTo>
                  <a:pt x="498970" y="666704"/>
                  <a:pt x="467848" y="675361"/>
                  <a:pt x="436327" y="689690"/>
                </a:cubicBezTo>
                <a:cubicBezTo>
                  <a:pt x="422583" y="695937"/>
                  <a:pt x="408736" y="702174"/>
                  <a:pt x="394276" y="706512"/>
                </a:cubicBezTo>
                <a:cubicBezTo>
                  <a:pt x="380584" y="710620"/>
                  <a:pt x="366179" y="711822"/>
                  <a:pt x="352225" y="714923"/>
                </a:cubicBezTo>
                <a:cubicBezTo>
                  <a:pt x="340941" y="717431"/>
                  <a:pt x="329798" y="720530"/>
                  <a:pt x="318584" y="723334"/>
                </a:cubicBezTo>
                <a:cubicBezTo>
                  <a:pt x="307370" y="720530"/>
                  <a:pt x="294979" y="720658"/>
                  <a:pt x="284943" y="714923"/>
                </a:cubicBezTo>
                <a:cubicBezTo>
                  <a:pt x="257975" y="699511"/>
                  <a:pt x="246754" y="663771"/>
                  <a:pt x="234482" y="639225"/>
                </a:cubicBezTo>
                <a:cubicBezTo>
                  <a:pt x="219237" y="562990"/>
                  <a:pt x="193963" y="489610"/>
                  <a:pt x="242892" y="412132"/>
                </a:cubicBezTo>
                <a:cubicBezTo>
                  <a:pt x="256693" y="390279"/>
                  <a:pt x="293353" y="400917"/>
                  <a:pt x="318584" y="395310"/>
                </a:cubicBezTo>
                <a:lnTo>
                  <a:pt x="612942" y="412132"/>
                </a:lnTo>
                <a:cubicBezTo>
                  <a:pt x="663570" y="415953"/>
                  <a:pt x="713553" y="428954"/>
                  <a:pt x="764325" y="428954"/>
                </a:cubicBezTo>
                <a:cubicBezTo>
                  <a:pt x="862604" y="428954"/>
                  <a:pt x="960564" y="417739"/>
                  <a:pt x="1058683" y="412132"/>
                </a:cubicBezTo>
                <a:cubicBezTo>
                  <a:pt x="1079545" y="349541"/>
                  <a:pt x="1082867" y="351485"/>
                  <a:pt x="1050273" y="243915"/>
                </a:cubicBezTo>
                <a:cubicBezTo>
                  <a:pt x="1035730" y="195918"/>
                  <a:pt x="1007159" y="153286"/>
                  <a:pt x="982991" y="109341"/>
                </a:cubicBezTo>
                <a:cubicBezTo>
                  <a:pt x="976236" y="97058"/>
                  <a:pt x="969285" y="83677"/>
                  <a:pt x="957760" y="75698"/>
                </a:cubicBezTo>
                <a:cubicBezTo>
                  <a:pt x="931990" y="57856"/>
                  <a:pt x="904014" y="41450"/>
                  <a:pt x="873658" y="33644"/>
                </a:cubicBezTo>
                <a:cubicBezTo>
                  <a:pt x="804918" y="15967"/>
                  <a:pt x="733488" y="11215"/>
                  <a:pt x="663403" y="0"/>
                </a:cubicBezTo>
                <a:cubicBezTo>
                  <a:pt x="534247" y="5871"/>
                  <a:pt x="500734" y="-17708"/>
                  <a:pt x="411097" y="42055"/>
                </a:cubicBezTo>
                <a:cubicBezTo>
                  <a:pt x="397902" y="50852"/>
                  <a:pt x="388670" y="64484"/>
                  <a:pt x="377456" y="75698"/>
                </a:cubicBezTo>
                <a:cubicBezTo>
                  <a:pt x="397080" y="131770"/>
                  <a:pt x="410453" y="190438"/>
                  <a:pt x="436327" y="243915"/>
                </a:cubicBezTo>
                <a:cubicBezTo>
                  <a:pt x="478436" y="330947"/>
                  <a:pt x="522107" y="346523"/>
                  <a:pt x="587711" y="412132"/>
                </a:cubicBezTo>
                <a:cubicBezTo>
                  <a:pt x="603193" y="427616"/>
                  <a:pt x="617922" y="444178"/>
                  <a:pt x="629762" y="462597"/>
                </a:cubicBezTo>
                <a:cubicBezTo>
                  <a:pt x="643321" y="483691"/>
                  <a:pt x="663403" y="529884"/>
                  <a:pt x="663403" y="529884"/>
                </a:cubicBezTo>
                <a:cubicBezTo>
                  <a:pt x="661616" y="560271"/>
                  <a:pt x="674412" y="663021"/>
                  <a:pt x="638172" y="706512"/>
                </a:cubicBezTo>
                <a:cubicBezTo>
                  <a:pt x="631701" y="714277"/>
                  <a:pt x="621983" y="718813"/>
                  <a:pt x="612942" y="723334"/>
                </a:cubicBezTo>
                <a:cubicBezTo>
                  <a:pt x="599439" y="730086"/>
                  <a:pt x="584908" y="734548"/>
                  <a:pt x="570891" y="740155"/>
                </a:cubicBezTo>
                <a:cubicBezTo>
                  <a:pt x="520430" y="731744"/>
                  <a:pt x="465263" y="737803"/>
                  <a:pt x="419507" y="714923"/>
                </a:cubicBezTo>
                <a:cubicBezTo>
                  <a:pt x="392384" y="701360"/>
                  <a:pt x="383566" y="665848"/>
                  <a:pt x="369046" y="639225"/>
                </a:cubicBezTo>
                <a:cubicBezTo>
                  <a:pt x="325038" y="558538"/>
                  <a:pt x="319615" y="532979"/>
                  <a:pt x="293354" y="454186"/>
                </a:cubicBezTo>
                <a:cubicBezTo>
                  <a:pt x="301764" y="434561"/>
                  <a:pt x="303487" y="410408"/>
                  <a:pt x="318584" y="395310"/>
                </a:cubicBezTo>
                <a:cubicBezTo>
                  <a:pt x="349123" y="364769"/>
                  <a:pt x="427771" y="364563"/>
                  <a:pt x="461558" y="361667"/>
                </a:cubicBezTo>
                <a:lnTo>
                  <a:pt x="671813" y="344845"/>
                </a:lnTo>
                <a:cubicBezTo>
                  <a:pt x="725826" y="335024"/>
                  <a:pt x="772333" y="329700"/>
                  <a:pt x="823197" y="311202"/>
                </a:cubicBezTo>
                <a:cubicBezTo>
                  <a:pt x="834980" y="306917"/>
                  <a:pt x="845624" y="299987"/>
                  <a:pt x="856838" y="294380"/>
                </a:cubicBezTo>
                <a:cubicBezTo>
                  <a:pt x="865248" y="277558"/>
                  <a:pt x="875641" y="261590"/>
                  <a:pt x="882068" y="243915"/>
                </a:cubicBezTo>
                <a:cubicBezTo>
                  <a:pt x="899503" y="195964"/>
                  <a:pt x="888553" y="147544"/>
                  <a:pt x="865248" y="100931"/>
                </a:cubicBezTo>
                <a:cubicBezTo>
                  <a:pt x="857220" y="84875"/>
                  <a:pt x="838889" y="76005"/>
                  <a:pt x="823197" y="67287"/>
                </a:cubicBezTo>
                <a:cubicBezTo>
                  <a:pt x="813093" y="61673"/>
                  <a:pt x="800770" y="61680"/>
                  <a:pt x="789556" y="58876"/>
                </a:cubicBezTo>
                <a:cubicBezTo>
                  <a:pt x="750308" y="67287"/>
                  <a:pt x="708087" y="66925"/>
                  <a:pt x="671813" y="84109"/>
                </a:cubicBezTo>
                <a:cubicBezTo>
                  <a:pt x="633434" y="102290"/>
                  <a:pt x="616657" y="169522"/>
                  <a:pt x="604531" y="201861"/>
                </a:cubicBezTo>
                <a:cubicBezTo>
                  <a:pt x="615745" y="274755"/>
                  <a:pt x="620868" y="348850"/>
                  <a:pt x="638172" y="420543"/>
                </a:cubicBezTo>
                <a:cubicBezTo>
                  <a:pt x="640963" y="432105"/>
                  <a:pt x="654372" y="438035"/>
                  <a:pt x="663403" y="445776"/>
                </a:cubicBezTo>
                <a:cubicBezTo>
                  <a:pt x="681652" y="461419"/>
                  <a:pt x="702312" y="474520"/>
                  <a:pt x="722274" y="487830"/>
                </a:cubicBezTo>
                <a:cubicBezTo>
                  <a:pt x="738720" y="512500"/>
                  <a:pt x="740541" y="510436"/>
                  <a:pt x="747505" y="538295"/>
                </a:cubicBezTo>
                <a:cubicBezTo>
                  <a:pt x="748185" y="541015"/>
                  <a:pt x="747505" y="543902"/>
                  <a:pt x="747505" y="54670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33426" y="2826047"/>
            <a:ext cx="0" cy="395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77429" y="4802598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177429" y="4290540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253155" y="5341897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6443087"/>
            <a:ext cx="439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FASTQ_format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8314" y="426568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8314" y="4712460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8314" y="5317037"/>
            <a:ext cx="29895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1193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– Blosum62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55600" y="5054600"/>
            <a:ext cx="833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example matrices are for amino acids but there are also simpler matrices for nucleotides</a:t>
            </a:r>
            <a:endParaRPr lang="en-US" dirty="0"/>
          </a:p>
        </p:txBody>
      </p:sp>
      <p:pic>
        <p:nvPicPr>
          <p:cNvPr id="5" name="Picture 4" descr="Screen Shot 2014-02-20 at 9.2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532113"/>
            <a:ext cx="6629400" cy="35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1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960438"/>
            <a:ext cx="8229600" cy="4525962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To align 2 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sequences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&amp;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of lengths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m &amp; n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, N-W starts by building a </a:t>
            </a:r>
            <a:r>
              <a:rPr lang="en-IE" sz="2000" b="1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table </a:t>
            </a:r>
            <a:r>
              <a:rPr lang="en-IE" sz="2000" b="1" i="1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with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+1 columns &amp;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+1 rows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	eg. for </a:t>
            </a:r>
            <a:r>
              <a:rPr lang="en-IE" sz="2000" i="1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TGGTG’ &amp; </a:t>
            </a:r>
            <a:r>
              <a:rPr lang="en-IE" sz="2000" i="1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ATCGT’,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m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=5 and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=5:</a:t>
            </a: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We number the columns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i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=0,1,2,....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m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	We number the rows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j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=0,1,2,...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n</a:t>
            </a:r>
            <a:endParaRPr lang="en-IE" sz="2000" i="1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31747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N-W: Initialising table </a:t>
            </a:r>
            <a:r>
              <a:rPr lang="en-IE" i="1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2857500" y="188595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450" name="TextBox 19"/>
          <p:cNvSpPr txBox="1">
            <a:spLocks noChangeArrowheads="1"/>
          </p:cNvSpPr>
          <p:nvPr/>
        </p:nvSpPr>
        <p:spPr bwMode="auto">
          <a:xfrm>
            <a:off x="1571625" y="2967038"/>
            <a:ext cx="2714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00CC"/>
                </a:solidFill>
                <a:latin typeface="Calibri" charset="0"/>
              </a:rPr>
              <a:t>Table </a:t>
            </a:r>
            <a:r>
              <a:rPr lang="en-IE" b="1" i="1">
                <a:solidFill>
                  <a:srgbClr val="0000CC"/>
                </a:solidFill>
                <a:latin typeface="Calibri" charset="0"/>
              </a:rPr>
              <a:t>T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5919788" y="4100513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6276975" y="3886200"/>
            <a:ext cx="2428875" cy="369888"/>
            <a:chOff x="6415088" y="3929066"/>
            <a:chExt cx="2428875" cy="369329"/>
          </a:xfrm>
        </p:grpSpPr>
        <p:sp>
          <p:nvSpPr>
            <p:cNvPr id="31917" name="TextBox 19"/>
            <p:cNvSpPr txBox="1">
              <a:spLocks noChangeArrowheads="1"/>
            </p:cNvSpPr>
            <p:nvPr/>
          </p:nvSpPr>
          <p:spPr bwMode="auto">
            <a:xfrm>
              <a:off x="6415088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8" name="TextBox 19"/>
            <p:cNvSpPr txBox="1">
              <a:spLocks noChangeArrowheads="1"/>
            </p:cNvSpPr>
            <p:nvPr/>
          </p:nvSpPr>
          <p:spPr bwMode="auto">
            <a:xfrm>
              <a:off x="6772276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9" name="TextBox 19"/>
            <p:cNvSpPr txBox="1">
              <a:spLocks noChangeArrowheads="1"/>
            </p:cNvSpPr>
            <p:nvPr/>
          </p:nvSpPr>
          <p:spPr bwMode="auto">
            <a:xfrm>
              <a:off x="7200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20" name="TextBox 19"/>
            <p:cNvSpPr txBox="1">
              <a:spLocks noChangeArrowheads="1"/>
            </p:cNvSpPr>
            <p:nvPr/>
          </p:nvSpPr>
          <p:spPr bwMode="auto">
            <a:xfrm>
              <a:off x="7558089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21" name="TextBox 19"/>
            <p:cNvSpPr txBox="1">
              <a:spLocks noChangeArrowheads="1"/>
            </p:cNvSpPr>
            <p:nvPr/>
          </p:nvSpPr>
          <p:spPr bwMode="auto">
            <a:xfrm>
              <a:off x="7986715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22" name="TextBox 19"/>
            <p:cNvSpPr txBox="1">
              <a:spLocks noChangeArrowheads="1"/>
            </p:cNvSpPr>
            <p:nvPr/>
          </p:nvSpPr>
          <p:spPr bwMode="auto">
            <a:xfrm>
              <a:off x="8343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562600" y="4445000"/>
            <a:ext cx="500063" cy="2084388"/>
            <a:chOff x="5700713" y="4488424"/>
            <a:chExt cx="500063" cy="2083830"/>
          </a:xfrm>
        </p:grpSpPr>
        <p:sp>
          <p:nvSpPr>
            <p:cNvPr id="31911" name="TextBox 19"/>
            <p:cNvSpPr txBox="1">
              <a:spLocks noChangeArrowheads="1"/>
            </p:cNvSpPr>
            <p:nvPr/>
          </p:nvSpPr>
          <p:spPr bwMode="auto">
            <a:xfrm>
              <a:off x="5700713" y="448842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2" name="TextBox 19"/>
            <p:cNvSpPr txBox="1">
              <a:spLocks noChangeArrowheads="1"/>
            </p:cNvSpPr>
            <p:nvPr/>
          </p:nvSpPr>
          <p:spPr bwMode="auto">
            <a:xfrm>
              <a:off x="5700714" y="4845612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3" name="TextBox 19"/>
            <p:cNvSpPr txBox="1">
              <a:spLocks noChangeArrowheads="1"/>
            </p:cNvSpPr>
            <p:nvPr/>
          </p:nvSpPr>
          <p:spPr bwMode="auto">
            <a:xfrm>
              <a:off x="5700713" y="514350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4" name="TextBox 19"/>
            <p:cNvSpPr txBox="1">
              <a:spLocks noChangeArrowheads="1"/>
            </p:cNvSpPr>
            <p:nvPr/>
          </p:nvSpPr>
          <p:spPr bwMode="auto">
            <a:xfrm>
              <a:off x="5700714" y="5488549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5" name="TextBox 19"/>
            <p:cNvSpPr txBox="1">
              <a:spLocks noChangeArrowheads="1"/>
            </p:cNvSpPr>
            <p:nvPr/>
          </p:nvSpPr>
          <p:spPr bwMode="auto">
            <a:xfrm>
              <a:off x="5700713" y="5845737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6" name="TextBox 19"/>
            <p:cNvSpPr txBox="1">
              <a:spLocks noChangeArrowheads="1"/>
            </p:cNvSpPr>
            <p:nvPr/>
          </p:nvSpPr>
          <p:spPr bwMode="auto">
            <a:xfrm>
              <a:off x="5700713" y="6202925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40191" y="63623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0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142875"/>
            <a:ext cx="8331200" cy="860425"/>
          </a:xfrm>
        </p:spPr>
        <p:txBody>
          <a:bodyPr>
            <a:normAutofit fontScale="25000" lnSpcReduction="20000"/>
          </a:bodyPr>
          <a:lstStyle/>
          <a:p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i, j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is the cell at the intersection of column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i 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and row 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j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8000" dirty="0">
                <a:latin typeface="Calibri" charset="0"/>
                <a:ea typeface="ＭＳ Ｐゴシック" charset="0"/>
                <a:cs typeface="ＭＳ Ｐゴシック" charset="0"/>
              </a:rPr>
              <a:t>	eg. for </a:t>
            </a:r>
            <a:r>
              <a:rPr lang="en-IE" sz="8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8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8000" dirty="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TGGTG’ &amp; </a:t>
            </a:r>
            <a:r>
              <a:rPr lang="en-IE" sz="8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8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8000" dirty="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ATCGT’, </a:t>
            </a:r>
            <a:r>
              <a:rPr lang="en-IE" sz="8000" i="1" dirty="0">
                <a:latin typeface="Calibri" charset="0"/>
                <a:ea typeface="ＭＳ Ｐゴシック" charset="0"/>
                <a:cs typeface="Courier New" charset="0"/>
              </a:rPr>
              <a:t>m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=5 and </a:t>
            </a:r>
            <a:r>
              <a:rPr lang="en-IE" sz="8000" i="1" dirty="0"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=5: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IE" sz="8000" dirty="0" smtClean="0">
                <a:latin typeface="Calibri" charset="0"/>
                <a:ea typeface="ＭＳ Ｐゴシック" charset="0"/>
                <a:cs typeface="Courier New" charset="0"/>
              </a:rPr>
              <a:t>The 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N-W algorithm starts by </a:t>
            </a:r>
            <a:r>
              <a:rPr lang="en-IE" sz="8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Courier New" charset="0"/>
              </a:rPr>
              <a:t>initialising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 (setting the initial value of) 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(0,0) to zero: </a:t>
            </a: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11450" name="TextBox 19"/>
          <p:cNvSpPr txBox="1">
            <a:spLocks noChangeArrowheads="1"/>
          </p:cNvSpPr>
          <p:nvPr/>
        </p:nvSpPr>
        <p:spPr bwMode="auto">
          <a:xfrm>
            <a:off x="1285875" y="2095500"/>
            <a:ext cx="2714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00CC"/>
                </a:solidFill>
                <a:latin typeface="Calibri" charset="0"/>
              </a:rPr>
              <a:t>Table </a:t>
            </a:r>
            <a:r>
              <a:rPr lang="en-IE" b="1" i="1">
                <a:solidFill>
                  <a:srgbClr val="0000CC"/>
                </a:solidFill>
                <a:latin typeface="Calibri" charset="0"/>
              </a:rPr>
              <a:t>T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928938" y="1128713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3286125" y="914400"/>
            <a:ext cx="2428875" cy="369888"/>
            <a:chOff x="6415088" y="3929066"/>
            <a:chExt cx="2428875" cy="369329"/>
          </a:xfrm>
        </p:grpSpPr>
        <p:sp>
          <p:nvSpPr>
            <p:cNvPr id="33967" name="TextBox 19"/>
            <p:cNvSpPr txBox="1">
              <a:spLocks noChangeArrowheads="1"/>
            </p:cNvSpPr>
            <p:nvPr/>
          </p:nvSpPr>
          <p:spPr bwMode="auto">
            <a:xfrm>
              <a:off x="6415088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8" name="TextBox 19"/>
            <p:cNvSpPr txBox="1">
              <a:spLocks noChangeArrowheads="1"/>
            </p:cNvSpPr>
            <p:nvPr/>
          </p:nvSpPr>
          <p:spPr bwMode="auto">
            <a:xfrm>
              <a:off x="6772276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9" name="TextBox 19"/>
            <p:cNvSpPr txBox="1">
              <a:spLocks noChangeArrowheads="1"/>
            </p:cNvSpPr>
            <p:nvPr/>
          </p:nvSpPr>
          <p:spPr bwMode="auto">
            <a:xfrm>
              <a:off x="7200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70" name="TextBox 19"/>
            <p:cNvSpPr txBox="1">
              <a:spLocks noChangeArrowheads="1"/>
            </p:cNvSpPr>
            <p:nvPr/>
          </p:nvSpPr>
          <p:spPr bwMode="auto">
            <a:xfrm>
              <a:off x="7558089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71" name="TextBox 19"/>
            <p:cNvSpPr txBox="1">
              <a:spLocks noChangeArrowheads="1"/>
            </p:cNvSpPr>
            <p:nvPr/>
          </p:nvSpPr>
          <p:spPr bwMode="auto">
            <a:xfrm>
              <a:off x="7986715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72" name="TextBox 19"/>
            <p:cNvSpPr txBox="1">
              <a:spLocks noChangeArrowheads="1"/>
            </p:cNvSpPr>
            <p:nvPr/>
          </p:nvSpPr>
          <p:spPr bwMode="auto">
            <a:xfrm>
              <a:off x="8343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2571750" y="1473200"/>
            <a:ext cx="500063" cy="2084388"/>
            <a:chOff x="5700713" y="4488424"/>
            <a:chExt cx="500063" cy="2083830"/>
          </a:xfrm>
        </p:grpSpPr>
        <p:sp>
          <p:nvSpPr>
            <p:cNvPr id="33961" name="TextBox 19"/>
            <p:cNvSpPr txBox="1">
              <a:spLocks noChangeArrowheads="1"/>
            </p:cNvSpPr>
            <p:nvPr/>
          </p:nvSpPr>
          <p:spPr bwMode="auto">
            <a:xfrm>
              <a:off x="5700713" y="448842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2" name="TextBox 19"/>
            <p:cNvSpPr txBox="1">
              <a:spLocks noChangeArrowheads="1"/>
            </p:cNvSpPr>
            <p:nvPr/>
          </p:nvSpPr>
          <p:spPr bwMode="auto">
            <a:xfrm>
              <a:off x="5700714" y="4845612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3" name="TextBox 19"/>
            <p:cNvSpPr txBox="1">
              <a:spLocks noChangeArrowheads="1"/>
            </p:cNvSpPr>
            <p:nvPr/>
          </p:nvSpPr>
          <p:spPr bwMode="auto">
            <a:xfrm>
              <a:off x="5700713" y="514350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4" name="TextBox 19"/>
            <p:cNvSpPr txBox="1">
              <a:spLocks noChangeArrowheads="1"/>
            </p:cNvSpPr>
            <p:nvPr/>
          </p:nvSpPr>
          <p:spPr bwMode="auto">
            <a:xfrm>
              <a:off x="5700714" y="5488549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5" name="TextBox 19"/>
            <p:cNvSpPr txBox="1">
              <a:spLocks noChangeArrowheads="1"/>
            </p:cNvSpPr>
            <p:nvPr/>
          </p:nvSpPr>
          <p:spPr bwMode="auto">
            <a:xfrm>
              <a:off x="5700713" y="5845737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6" name="TextBox 19"/>
            <p:cNvSpPr txBox="1">
              <a:spLocks noChangeArrowheads="1"/>
            </p:cNvSpPr>
            <p:nvPr/>
          </p:nvSpPr>
          <p:spPr bwMode="auto">
            <a:xfrm>
              <a:off x="5700713" y="6202925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643438" y="2057400"/>
            <a:ext cx="3929062" cy="461963"/>
            <a:chOff x="4643438" y="2214554"/>
            <a:chExt cx="3929071" cy="461963"/>
          </a:xfrm>
        </p:grpSpPr>
        <p:sp>
          <p:nvSpPr>
            <p:cNvPr id="33959" name="TextBox 21"/>
            <p:cNvSpPr txBox="1">
              <a:spLocks noChangeArrowheads="1"/>
            </p:cNvSpPr>
            <p:nvPr/>
          </p:nvSpPr>
          <p:spPr bwMode="auto">
            <a:xfrm>
              <a:off x="5857884" y="2214554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0000CC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0000CC"/>
                  </a:solidFill>
                  <a:latin typeface="Calibri" charset="0"/>
                </a:rPr>
                <a:t>(3,2)</a:t>
              </a:r>
            </a:p>
          </p:txBody>
        </p:sp>
        <p:cxnSp>
          <p:nvCxnSpPr>
            <p:cNvPr id="24" name="Straight Arrow Connector 23"/>
            <p:cNvCxnSpPr>
              <a:cxnSpLocks noChangeShapeType="1"/>
              <a:stCxn id="33959" idx="1"/>
            </p:cNvCxnSpPr>
            <p:nvPr/>
          </p:nvCxnSpPr>
          <p:spPr bwMode="auto">
            <a:xfrm rot="10800000" flipV="1">
              <a:off x="4643438" y="2446329"/>
              <a:ext cx="1214440" cy="25400"/>
            </a:xfrm>
            <a:prstGeom prst="straightConnector1">
              <a:avLst/>
            </a:prstGeom>
            <a:noFill/>
            <a:ln w="25400">
              <a:solidFill>
                <a:srgbClr val="0000CC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343400" y="41148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7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" name="Table 79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8566422" y="3987896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44" name="TextBox 19"/>
          <p:cNvSpPr txBox="1">
            <a:spLocks noChangeArrowheads="1"/>
          </p:cNvSpPr>
          <p:nvPr/>
        </p:nvSpPr>
        <p:spPr bwMode="auto">
          <a:xfrm>
            <a:off x="1066800" y="4824413"/>
            <a:ext cx="2714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00CC"/>
                </a:solidFill>
                <a:latin typeface="Calibri" charset="0"/>
              </a:rPr>
              <a:t>Table </a:t>
            </a:r>
            <a:r>
              <a:rPr lang="en-IE" b="1" i="1">
                <a:solidFill>
                  <a:srgbClr val="0000CC"/>
                </a:solidFill>
                <a:latin typeface="Calibri" charset="0"/>
              </a:rPr>
              <a:t>T</a:t>
            </a:r>
          </a:p>
        </p:txBody>
      </p:sp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4138613" y="4467225"/>
            <a:ext cx="4214812" cy="461963"/>
            <a:chOff x="4429126" y="4610111"/>
            <a:chExt cx="4214821" cy="461963"/>
          </a:xfrm>
        </p:grpSpPr>
        <p:sp>
          <p:nvSpPr>
            <p:cNvPr id="38240" name="TextBox 21"/>
            <p:cNvSpPr txBox="1">
              <a:spLocks noChangeArrowheads="1"/>
            </p:cNvSpPr>
            <p:nvPr/>
          </p:nvSpPr>
          <p:spPr bwMode="auto">
            <a:xfrm>
              <a:off x="5929322" y="4610111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i-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1</a:t>
              </a:r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, j-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1)</a:t>
              </a:r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(2,1)</a:t>
              </a:r>
            </a:p>
          </p:txBody>
        </p:sp>
        <p:cxnSp>
          <p:nvCxnSpPr>
            <p:cNvPr id="77" name="Straight Arrow Connector 76"/>
            <p:cNvCxnSpPr>
              <a:cxnSpLocks noChangeShapeType="1"/>
            </p:cNvCxnSpPr>
            <p:nvPr/>
          </p:nvCxnSpPr>
          <p:spPr bwMode="auto">
            <a:xfrm rot="10800000" flipV="1">
              <a:off x="4429126" y="4857761"/>
              <a:ext cx="1500190" cy="2698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5" name="Group 85"/>
          <p:cNvGrpSpPr>
            <a:grpSpLocks/>
          </p:cNvGrpSpPr>
          <p:nvPr/>
        </p:nvGrpSpPr>
        <p:grpSpPr bwMode="auto">
          <a:xfrm>
            <a:off x="4067175" y="5143500"/>
            <a:ext cx="4357688" cy="461963"/>
            <a:chOff x="4286248" y="5286388"/>
            <a:chExt cx="4357699" cy="461963"/>
          </a:xfrm>
        </p:grpSpPr>
        <p:sp>
          <p:nvSpPr>
            <p:cNvPr id="38238" name="TextBox 21"/>
            <p:cNvSpPr txBox="1">
              <a:spLocks noChangeArrowheads="1"/>
            </p:cNvSpPr>
            <p:nvPr/>
          </p:nvSpPr>
          <p:spPr bwMode="auto">
            <a:xfrm>
              <a:off x="5929322" y="5286388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i-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1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, j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)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(2,2)</a:t>
              </a:r>
            </a:p>
          </p:txBody>
        </p:sp>
        <p:cxnSp>
          <p:nvCxnSpPr>
            <p:cNvPr id="84" name="Straight Arrow Connector 83"/>
            <p:cNvCxnSpPr>
              <a:cxnSpLocks noChangeShapeType="1"/>
              <a:stCxn id="38238" idx="1"/>
            </p:cNvCxnSpPr>
            <p:nvPr/>
          </p:nvCxnSpPr>
          <p:spPr bwMode="auto">
            <a:xfrm rot="10800000">
              <a:off x="4286248" y="5313376"/>
              <a:ext cx="1643067" cy="2047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6" name="Group 71"/>
          <p:cNvGrpSpPr>
            <a:grpSpLocks/>
          </p:cNvGrpSpPr>
          <p:nvPr/>
        </p:nvGrpSpPr>
        <p:grpSpPr bwMode="auto">
          <a:xfrm>
            <a:off x="4495800" y="4824413"/>
            <a:ext cx="3929063" cy="461962"/>
            <a:chOff x="4643438" y="2214554"/>
            <a:chExt cx="3929071" cy="461963"/>
          </a:xfrm>
        </p:grpSpPr>
        <p:sp>
          <p:nvSpPr>
            <p:cNvPr id="38236" name="TextBox 21"/>
            <p:cNvSpPr txBox="1">
              <a:spLocks noChangeArrowheads="1"/>
            </p:cNvSpPr>
            <p:nvPr/>
          </p:nvSpPr>
          <p:spPr bwMode="auto">
            <a:xfrm>
              <a:off x="5857878" y="2214554"/>
              <a:ext cx="2714631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F79646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F79646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F79646"/>
                  </a:solidFill>
                  <a:latin typeface="Calibri" charset="0"/>
                </a:rPr>
                <a:t>i, j</a:t>
              </a:r>
              <a:r>
                <a:rPr lang="en-IE" b="1">
                  <a:solidFill>
                    <a:srgbClr val="F79646"/>
                  </a:solidFill>
                  <a:latin typeface="Calibri" charset="0"/>
                </a:rPr>
                <a:t>)</a:t>
              </a:r>
              <a:r>
                <a:rPr lang="en-IE" b="1" i="1">
                  <a:solidFill>
                    <a:srgbClr val="F79646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F79646"/>
                  </a:solidFill>
                  <a:latin typeface="Calibri" charset="0"/>
                </a:rPr>
                <a:t>(3,2)</a:t>
              </a:r>
            </a:p>
          </p:txBody>
        </p:sp>
        <p:cxnSp>
          <p:nvCxnSpPr>
            <p:cNvPr id="74" name="Straight Arrow Connector 73"/>
            <p:cNvCxnSpPr>
              <a:cxnSpLocks noChangeShapeType="1"/>
              <a:stCxn id="38236" idx="1"/>
            </p:cNvCxnSpPr>
            <p:nvPr/>
          </p:nvCxnSpPr>
          <p:spPr bwMode="auto">
            <a:xfrm rot="10800000" flipV="1">
              <a:off x="4643438" y="2446330"/>
              <a:ext cx="1214440" cy="254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7" name="Group 87"/>
          <p:cNvGrpSpPr>
            <a:grpSpLocks/>
          </p:cNvGrpSpPr>
          <p:nvPr/>
        </p:nvGrpSpPr>
        <p:grpSpPr bwMode="auto">
          <a:xfrm>
            <a:off x="4495800" y="4143375"/>
            <a:ext cx="3857625" cy="500063"/>
            <a:chOff x="4786316" y="4610111"/>
            <a:chExt cx="3857631" cy="500065"/>
          </a:xfrm>
        </p:grpSpPr>
        <p:sp>
          <p:nvSpPr>
            <p:cNvPr id="38234" name="TextBox 21"/>
            <p:cNvSpPr txBox="1">
              <a:spLocks noChangeArrowheads="1"/>
            </p:cNvSpPr>
            <p:nvPr/>
          </p:nvSpPr>
          <p:spPr bwMode="auto">
            <a:xfrm>
              <a:off x="5929322" y="4610111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00B0F0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00B0F0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00B0F0"/>
                  </a:solidFill>
                  <a:latin typeface="Calibri" charset="0"/>
                </a:rPr>
                <a:t>i, j-</a:t>
              </a:r>
              <a:r>
                <a:rPr lang="en-IE" b="1">
                  <a:solidFill>
                    <a:srgbClr val="00B0F0"/>
                  </a:solidFill>
                  <a:latin typeface="Calibri" charset="0"/>
                </a:rPr>
                <a:t>1)</a:t>
              </a:r>
              <a:r>
                <a:rPr lang="en-IE" b="1" i="1">
                  <a:solidFill>
                    <a:srgbClr val="00B0F0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00B0F0"/>
                  </a:solidFill>
                  <a:latin typeface="Calibri" charset="0"/>
                </a:rPr>
                <a:t>(3,1)</a:t>
              </a:r>
            </a:p>
          </p:txBody>
        </p:sp>
        <p:cxnSp>
          <p:nvCxnSpPr>
            <p:cNvPr id="90" name="Straight Arrow Connector 89"/>
            <p:cNvCxnSpPr>
              <a:cxnSpLocks noChangeShapeType="1"/>
            </p:cNvCxnSpPr>
            <p:nvPr/>
          </p:nvCxnSpPr>
          <p:spPr bwMode="auto">
            <a:xfrm rot="10800000" flipV="1">
              <a:off x="4786316" y="4857762"/>
              <a:ext cx="1143002" cy="25241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3067050" y="3657600"/>
            <a:ext cx="2428875" cy="369888"/>
            <a:chOff x="6415088" y="3929066"/>
            <a:chExt cx="2428875" cy="369329"/>
          </a:xfrm>
        </p:grpSpPr>
        <p:sp>
          <p:nvSpPr>
            <p:cNvPr id="38228" name="TextBox 19"/>
            <p:cNvSpPr txBox="1">
              <a:spLocks noChangeArrowheads="1"/>
            </p:cNvSpPr>
            <p:nvPr/>
          </p:nvSpPr>
          <p:spPr bwMode="auto">
            <a:xfrm>
              <a:off x="6415088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9" name="TextBox 19"/>
            <p:cNvSpPr txBox="1">
              <a:spLocks noChangeArrowheads="1"/>
            </p:cNvSpPr>
            <p:nvPr/>
          </p:nvSpPr>
          <p:spPr bwMode="auto">
            <a:xfrm>
              <a:off x="6772276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0" name="TextBox 19"/>
            <p:cNvSpPr txBox="1">
              <a:spLocks noChangeArrowheads="1"/>
            </p:cNvSpPr>
            <p:nvPr/>
          </p:nvSpPr>
          <p:spPr bwMode="auto">
            <a:xfrm>
              <a:off x="7200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1" name="TextBox 19"/>
            <p:cNvSpPr txBox="1">
              <a:spLocks noChangeArrowheads="1"/>
            </p:cNvSpPr>
            <p:nvPr/>
          </p:nvSpPr>
          <p:spPr bwMode="auto">
            <a:xfrm>
              <a:off x="7558089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2" name="TextBox 19"/>
            <p:cNvSpPr txBox="1">
              <a:spLocks noChangeArrowheads="1"/>
            </p:cNvSpPr>
            <p:nvPr/>
          </p:nvSpPr>
          <p:spPr bwMode="auto">
            <a:xfrm>
              <a:off x="7986715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3" name="TextBox 19"/>
            <p:cNvSpPr txBox="1">
              <a:spLocks noChangeArrowheads="1"/>
            </p:cNvSpPr>
            <p:nvPr/>
          </p:nvSpPr>
          <p:spPr bwMode="auto">
            <a:xfrm>
              <a:off x="8343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2352675" y="4202113"/>
            <a:ext cx="500063" cy="2084387"/>
            <a:chOff x="5700713" y="4488424"/>
            <a:chExt cx="500063" cy="2083830"/>
          </a:xfrm>
        </p:grpSpPr>
        <p:sp>
          <p:nvSpPr>
            <p:cNvPr id="38222" name="TextBox 19"/>
            <p:cNvSpPr txBox="1">
              <a:spLocks noChangeArrowheads="1"/>
            </p:cNvSpPr>
            <p:nvPr/>
          </p:nvSpPr>
          <p:spPr bwMode="auto">
            <a:xfrm>
              <a:off x="5700713" y="448842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3" name="TextBox 19"/>
            <p:cNvSpPr txBox="1">
              <a:spLocks noChangeArrowheads="1"/>
            </p:cNvSpPr>
            <p:nvPr/>
          </p:nvSpPr>
          <p:spPr bwMode="auto">
            <a:xfrm>
              <a:off x="5700714" y="4845612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4" name="TextBox 19"/>
            <p:cNvSpPr txBox="1">
              <a:spLocks noChangeArrowheads="1"/>
            </p:cNvSpPr>
            <p:nvPr/>
          </p:nvSpPr>
          <p:spPr bwMode="auto">
            <a:xfrm>
              <a:off x="5700713" y="514350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5" name="TextBox 19"/>
            <p:cNvSpPr txBox="1">
              <a:spLocks noChangeArrowheads="1"/>
            </p:cNvSpPr>
            <p:nvPr/>
          </p:nvSpPr>
          <p:spPr bwMode="auto">
            <a:xfrm>
              <a:off x="5700714" y="5488549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6" name="TextBox 19"/>
            <p:cNvSpPr txBox="1">
              <a:spLocks noChangeArrowheads="1"/>
            </p:cNvSpPr>
            <p:nvPr/>
          </p:nvSpPr>
          <p:spPr bwMode="auto">
            <a:xfrm>
              <a:off x="5700713" y="5845737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7" name="TextBox 19"/>
            <p:cNvSpPr txBox="1">
              <a:spLocks noChangeArrowheads="1"/>
            </p:cNvSpPr>
            <p:nvPr/>
          </p:nvSpPr>
          <p:spPr bwMode="auto">
            <a:xfrm>
              <a:off x="5700713" y="6202925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523877" y="390546"/>
            <a:ext cx="8229600" cy="2170359"/>
          </a:xfrm>
        </p:spPr>
        <p:txBody>
          <a:bodyPr>
            <a:noAutofit/>
          </a:bodyPr>
          <a:lstStyle/>
          <a:p>
            <a:r>
              <a:rPr lang="en-IE" sz="1800" dirty="0">
                <a:latin typeface="Calibri" charset="0"/>
                <a:ea typeface="ＭＳ Ｐゴシック" charset="0"/>
                <a:cs typeface="Courier New" charset="0"/>
              </a:rPr>
              <a:t>The </a:t>
            </a:r>
            <a:r>
              <a:rPr lang="en-IE" sz="1800" b="1" dirty="0">
                <a:latin typeface="Calibri" charset="0"/>
                <a:ea typeface="ＭＳ Ｐゴシック" charset="0"/>
                <a:cs typeface="Courier New" charset="0"/>
              </a:rPr>
              <a:t>table </a:t>
            </a:r>
            <a:r>
              <a:rPr lang="en-IE" sz="1800" b="1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1800" b="1" dirty="0">
                <a:latin typeface="Calibri" charset="0"/>
                <a:ea typeface="ＭＳ Ｐゴシック" charset="0"/>
                <a:cs typeface="Courier New" charset="0"/>
              </a:rPr>
              <a:t> is then filled in using the recurrence </a:t>
            </a:r>
            <a:r>
              <a:rPr lang="en-IE" sz="1800" b="1" dirty="0" smtClean="0">
                <a:latin typeface="Calibri" charset="0"/>
                <a:ea typeface="ＭＳ Ｐゴシック" charset="0"/>
                <a:cs typeface="Courier New" charset="0"/>
              </a:rPr>
              <a:t>relation</a:t>
            </a:r>
            <a:r>
              <a:rPr lang="en-IE" sz="1800" dirty="0" smtClean="0">
                <a:latin typeface="Calibri" charset="0"/>
                <a:ea typeface="ＭＳ Ｐゴシック" charset="0"/>
                <a:cs typeface="Courier New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E" sz="14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14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14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14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14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14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1400" dirty="0">
                <a:latin typeface="Calibri" charset="0"/>
                <a:ea typeface="ＭＳ Ｐゴシック" charset="0"/>
              </a:rPr>
              <a:t>+ </a:t>
            </a:r>
            <a:r>
              <a:rPr lang="en-IE" sz="1400" i="1" dirty="0">
                <a:latin typeface="Calibri" charset="0"/>
                <a:ea typeface="ＭＳ Ｐゴシック" charset="0"/>
              </a:rPr>
              <a:t>σ</a:t>
            </a:r>
            <a:r>
              <a:rPr lang="en-IE" sz="1400" dirty="0">
                <a:latin typeface="Calibri" charset="0"/>
                <a:ea typeface="ＭＳ Ｐゴシック" charset="0"/>
              </a:rPr>
              <a:t>(</a:t>
            </a:r>
            <a:r>
              <a:rPr lang="en-IE" sz="1400" i="1" dirty="0">
                <a:latin typeface="Calibri" charset="0"/>
                <a:ea typeface="ＭＳ Ｐゴシック" charset="0"/>
              </a:rPr>
              <a:t>S</a:t>
            </a:r>
            <a:r>
              <a:rPr lang="en-IE" sz="14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1400" dirty="0">
                <a:latin typeface="Calibri" charset="0"/>
                <a:ea typeface="ＭＳ Ｐゴシック" charset="0"/>
              </a:rPr>
              <a:t>(</a:t>
            </a:r>
            <a:r>
              <a:rPr lang="en-IE" sz="1400" i="1" dirty="0">
                <a:latin typeface="Calibri" charset="0"/>
                <a:ea typeface="ＭＳ Ｐゴシック" charset="0"/>
              </a:rPr>
              <a:t>i</a:t>
            </a:r>
            <a:r>
              <a:rPr lang="en-IE" sz="1400" dirty="0">
                <a:latin typeface="Calibri" charset="0"/>
                <a:ea typeface="ＭＳ Ｐゴシック" charset="0"/>
              </a:rPr>
              <a:t>),</a:t>
            </a:r>
            <a:r>
              <a:rPr lang="en-IE" sz="1400" i="1" dirty="0">
                <a:latin typeface="Calibri" charset="0"/>
                <a:ea typeface="ＭＳ Ｐゴシック" charset="0"/>
              </a:rPr>
              <a:t> S</a:t>
            </a:r>
            <a:r>
              <a:rPr lang="en-IE" sz="14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1400" dirty="0">
                <a:latin typeface="Calibri" charset="0"/>
                <a:ea typeface="ＭＳ Ｐゴシック" charset="0"/>
              </a:rPr>
              <a:t>(</a:t>
            </a:r>
            <a:r>
              <a:rPr lang="en-IE" sz="1400" i="1" dirty="0">
                <a:latin typeface="Calibri" charset="0"/>
                <a:ea typeface="ＭＳ Ｐゴシック" charset="0"/>
              </a:rPr>
              <a:t>j</a:t>
            </a:r>
            <a:r>
              <a:rPr lang="en-IE" sz="1400" dirty="0">
                <a:latin typeface="Calibri" charset="0"/>
                <a:ea typeface="ＭＳ Ｐゴシック" charset="0"/>
              </a:rPr>
              <a:t>)</a:t>
            </a:r>
            <a:r>
              <a:rPr lang="en-IE" sz="1400" dirty="0" smtClean="0">
                <a:latin typeface="Calibri" charset="0"/>
                <a:ea typeface="ＭＳ Ｐゴシック" charset="0"/>
              </a:rPr>
              <a:t>)   # ie the score from the substitution matrix</a:t>
            </a:r>
            <a:endParaRPr lang="en-IE" sz="1400" dirty="0" smtClean="0">
              <a:latin typeface="Calibri" charset="0"/>
              <a:ea typeface="ＭＳ Ｐゴシック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E" sz="1400" b="1" i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4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4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4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14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4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1400" dirty="0">
                <a:latin typeface="Calibri" charset="0"/>
                <a:ea typeface="ＭＳ Ｐゴシック" charset="0"/>
                <a:cs typeface="ＭＳ Ｐゴシック" charset="0"/>
              </a:rPr>
              <a:t>+ gap </a:t>
            </a:r>
            <a:r>
              <a:rPr lang="en-IE" sz="1400" dirty="0" smtClean="0">
                <a:latin typeface="Calibri" charset="0"/>
                <a:ea typeface="ＭＳ Ｐゴシック" charset="0"/>
                <a:cs typeface="ＭＳ Ｐゴシック" charset="0"/>
              </a:rPr>
              <a:t>penalty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E" sz="14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4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4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4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14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4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14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This means that the value in cell </a:t>
            </a:r>
            <a:r>
              <a:rPr lang="en-IE" sz="18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18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set to be the maximum of the three possibilities </a:t>
            </a:r>
            <a:endParaRPr lang="en-IE" sz="18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1800" b="1" i="1" dirty="0">
              <a:solidFill>
                <a:srgbClr val="00B05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Font typeface="+mj-lt"/>
              <a:buAutoNum type="arabicPeriod"/>
            </a:pPr>
            <a:r>
              <a:rPr lang="en-IE" sz="18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18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the value in the </a:t>
            </a:r>
            <a:r>
              <a:rPr lang="en-IE" sz="1800" b="1" dirty="0">
                <a:latin typeface="Calibri" charset="0"/>
                <a:ea typeface="ＭＳ Ｐゴシック" charset="0"/>
                <a:cs typeface="ＭＳ Ｐゴシック" charset="0"/>
              </a:rPr>
              <a:t>previous column &amp; </a:t>
            </a:r>
            <a:r>
              <a:rPr lang="en-IE" sz="1800" b="1" dirty="0" smtClean="0">
                <a:latin typeface="Calibri" charset="0"/>
                <a:ea typeface="ＭＳ Ｐゴシック" charset="0"/>
                <a:cs typeface="ＭＳ Ｐゴシック" charset="0"/>
              </a:rPr>
              <a:t>previous row </a:t>
            </a:r>
          </a:p>
          <a:p>
            <a:pPr>
              <a:spcBef>
                <a:spcPct val="0"/>
              </a:spcBef>
              <a:buFont typeface="+mj-lt"/>
              <a:buAutoNum type="arabicPeriod"/>
            </a:pPr>
            <a:r>
              <a:rPr lang="en-IE" sz="1800" b="1" i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1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the value in the </a:t>
            </a:r>
            <a:r>
              <a:rPr lang="en-IE" sz="1800" b="1" dirty="0">
                <a:latin typeface="Calibri" charset="0"/>
                <a:ea typeface="ＭＳ Ｐゴシック" charset="0"/>
                <a:cs typeface="ＭＳ Ｐゴシック" charset="0"/>
              </a:rPr>
              <a:t>previous column &amp; same row</a:t>
            </a:r>
          </a:p>
          <a:p>
            <a:pPr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IE" sz="18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18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the value in the </a:t>
            </a:r>
            <a:r>
              <a:rPr lang="en-IE" sz="1800" b="1" dirty="0">
                <a:latin typeface="Calibri" charset="0"/>
                <a:ea typeface="ＭＳ Ｐゴシック" charset="0"/>
                <a:cs typeface="ＭＳ Ｐゴシック" charset="0"/>
              </a:rPr>
              <a:t>same column &amp; previous row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7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45259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For example, say we decide to use +1 for matches, -1 for mismatches, and -2 for an insertion/deletion (gap)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N-W algorithm starts by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Courier New" charset="0"/>
              </a:rPr>
              <a:t>initialising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 (setting the initial value of) </a:t>
            </a:r>
            <a:r>
              <a:rPr lang="en-IE" sz="2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(0,0) to zero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(1,0) is set to the maximum of 3 possibilities: </a:t>
            </a: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lvl="1">
              <a:spcBef>
                <a:spcPct val="0"/>
              </a:spcBef>
            </a:pPr>
            <a:r>
              <a:rPr lang="en-IE" sz="16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16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16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16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16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16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1600" dirty="0">
                <a:latin typeface="Calibri" charset="0"/>
                <a:ea typeface="ＭＳ Ｐゴシック" charset="0"/>
              </a:rPr>
              <a:t>+ </a:t>
            </a:r>
            <a:r>
              <a:rPr lang="en-IE" sz="1600" i="1" dirty="0">
                <a:latin typeface="Calibri" charset="0"/>
                <a:ea typeface="ＭＳ Ｐゴシック" charset="0"/>
              </a:rPr>
              <a:t>σ</a:t>
            </a:r>
            <a:r>
              <a:rPr lang="en-IE" sz="1600" dirty="0">
                <a:latin typeface="Calibri" charset="0"/>
                <a:ea typeface="ＭＳ Ｐゴシック" charset="0"/>
              </a:rPr>
              <a:t>(</a:t>
            </a:r>
            <a:r>
              <a:rPr lang="en-IE" sz="1600" i="1" dirty="0">
                <a:latin typeface="Calibri" charset="0"/>
                <a:ea typeface="ＭＳ Ｐゴシック" charset="0"/>
              </a:rPr>
              <a:t>S</a:t>
            </a:r>
            <a:r>
              <a:rPr lang="en-IE" sz="16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1600" dirty="0">
                <a:latin typeface="Calibri" charset="0"/>
                <a:ea typeface="ＭＳ Ｐゴシック" charset="0"/>
              </a:rPr>
              <a:t>(</a:t>
            </a:r>
            <a:r>
              <a:rPr lang="en-IE" sz="1600" i="1" dirty="0">
                <a:latin typeface="Calibri" charset="0"/>
                <a:ea typeface="ＭＳ Ｐゴシック" charset="0"/>
              </a:rPr>
              <a:t>i</a:t>
            </a:r>
            <a:r>
              <a:rPr lang="en-IE" sz="1600" dirty="0">
                <a:latin typeface="Calibri" charset="0"/>
                <a:ea typeface="ＭＳ Ｐゴシック" charset="0"/>
              </a:rPr>
              <a:t>),</a:t>
            </a:r>
            <a:r>
              <a:rPr lang="en-IE" sz="1600" i="1" dirty="0">
                <a:latin typeface="Calibri" charset="0"/>
                <a:ea typeface="ＭＳ Ｐゴシック" charset="0"/>
              </a:rPr>
              <a:t> S</a:t>
            </a:r>
            <a:r>
              <a:rPr lang="en-IE" sz="16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1600" dirty="0">
                <a:latin typeface="Calibri" charset="0"/>
                <a:ea typeface="ＭＳ Ｐゴシック" charset="0"/>
              </a:rPr>
              <a:t>(</a:t>
            </a:r>
            <a:r>
              <a:rPr lang="en-IE" sz="1600" i="1" dirty="0">
                <a:latin typeface="Calibri" charset="0"/>
                <a:ea typeface="ＭＳ Ｐゴシック" charset="0"/>
              </a:rPr>
              <a:t>j</a:t>
            </a:r>
            <a:r>
              <a:rPr lang="en-IE" sz="1600" dirty="0">
                <a:latin typeface="Calibri" charset="0"/>
                <a:ea typeface="ＭＳ Ｐゴシック" charset="0"/>
              </a:rPr>
              <a:t>)) </a:t>
            </a:r>
            <a:endParaRPr lang="en-IE" sz="1600" dirty="0" smtClean="0">
              <a:latin typeface="Calibri" charset="0"/>
              <a:ea typeface="ＭＳ Ｐゴシック" charset="0"/>
            </a:endParaRPr>
          </a:p>
          <a:p>
            <a:pPr lvl="1">
              <a:spcBef>
                <a:spcPct val="0"/>
              </a:spcBef>
            </a:pPr>
            <a:r>
              <a:rPr lang="en-IE" sz="2000" b="1" i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penalty</a:t>
            </a:r>
          </a:p>
          <a:p>
            <a:pPr lvl="1">
              <a:spcBef>
                <a:spcPct val="0"/>
              </a:spcBef>
            </a:pP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-2,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0) to -2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0) :</a:t>
            </a: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835275" y="40386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2835275" y="40386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762000" y="1643063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206547" y="1771035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 dirty="0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206547" y="2046287"/>
            <a:ext cx="1552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 dirty="0">
                <a:solidFill>
                  <a:srgbClr val="FF0000"/>
                </a:solidFill>
                <a:latin typeface="Calibri" charset="0"/>
              </a:rPr>
              <a:t>= 0 – 2 = -2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206547" y="2277269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 dirty="0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2835275" y="40386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10800000">
            <a:off x="3500438" y="446722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1" name="TextBox 10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3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45259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-4,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0) to -4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0) 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24088" y="990600"/>
            <a:ext cx="214312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640388" y="1109663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638800" y="1466850"/>
            <a:ext cx="1646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-2 – 2 = -4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638800" y="1824038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4" name="TextBox 13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5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45259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 smtClean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-6,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0) to -6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0) 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640388" y="11430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638800" y="1500188"/>
            <a:ext cx="16462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-4 – 2 = -6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638800" y="1857375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4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-8,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0) to -8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0) 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1336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640388" y="11430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638800" y="1500188"/>
            <a:ext cx="16462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-6 – 2 = -8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638800" y="1857375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0" name="TextBox 19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5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808288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461963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 smtClean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-10,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0) to -10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0) 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873750" y="9906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872163" y="1347788"/>
            <a:ext cx="1801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-8 – 2 = -10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872163" y="1704975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1" name="TextBox 20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6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-2,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 1) to -2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 1) 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52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0 – 2 = -2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2" name="TextBox 21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6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– cycle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Subfragments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</a:t>
            </a:r>
          </a:p>
          <a:p>
            <a:pPr marL="0" indent="0">
              <a:buNone/>
            </a:pPr>
            <a:r>
              <a:rPr lang="en-US" dirty="0" smtClean="0"/>
              <a:t>2</a:t>
            </a:r>
          </a:p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 smtClean="0">
                <a:latin typeface="Courier"/>
                <a:cs typeface="Courier"/>
              </a:rPr>
              <a:t>Fastq</a:t>
            </a:r>
            <a:r>
              <a:rPr lang="en-US" sz="1400" dirty="0" smtClean="0">
                <a:latin typeface="Courier"/>
                <a:cs typeface="Courier"/>
              </a:rPr>
              <a:t> file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@1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AG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+1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4.</a:t>
            </a:r>
          </a:p>
          <a:p>
            <a:pPr marL="0" indent="0"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@2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CC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+2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8F</a:t>
            </a:r>
          </a:p>
          <a:p>
            <a:pPr marL="0" indent="0"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@3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TA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+3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1C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236335" y="1858798"/>
            <a:ext cx="1074569" cy="740155"/>
          </a:xfrm>
          <a:custGeom>
            <a:avLst/>
            <a:gdLst>
              <a:gd name="connsiteX0" fmla="*/ 394276 w 1074569"/>
              <a:gd name="connsiteY0" fmla="*/ 109341 h 740155"/>
              <a:gd name="connsiteX1" fmla="*/ 167201 w 1074569"/>
              <a:gd name="connsiteY1" fmla="*/ 100931 h 740155"/>
              <a:gd name="connsiteX2" fmla="*/ 158790 w 1074569"/>
              <a:gd name="connsiteY2" fmla="*/ 126163 h 740155"/>
              <a:gd name="connsiteX3" fmla="*/ 175611 w 1074569"/>
              <a:gd name="connsiteY3" fmla="*/ 235504 h 740155"/>
              <a:gd name="connsiteX4" fmla="*/ 209252 w 1074569"/>
              <a:gd name="connsiteY4" fmla="*/ 285969 h 740155"/>
              <a:gd name="connsiteX5" fmla="*/ 226072 w 1074569"/>
              <a:gd name="connsiteY5" fmla="*/ 319613 h 740155"/>
              <a:gd name="connsiteX6" fmla="*/ 251303 w 1074569"/>
              <a:gd name="connsiteY6" fmla="*/ 361667 h 740155"/>
              <a:gd name="connsiteX7" fmla="*/ 242892 w 1074569"/>
              <a:gd name="connsiteY7" fmla="*/ 437365 h 740155"/>
              <a:gd name="connsiteX8" fmla="*/ 184021 w 1074569"/>
              <a:gd name="connsiteY8" fmla="*/ 454186 h 740155"/>
              <a:gd name="connsiteX9" fmla="*/ 32637 w 1074569"/>
              <a:gd name="connsiteY9" fmla="*/ 437365 h 740155"/>
              <a:gd name="connsiteX10" fmla="*/ 15817 w 1074569"/>
              <a:gd name="connsiteY10" fmla="*/ 328024 h 740155"/>
              <a:gd name="connsiteX11" fmla="*/ 116739 w 1074569"/>
              <a:gd name="connsiteY11" fmla="*/ 344845 h 740155"/>
              <a:gd name="connsiteX12" fmla="*/ 217662 w 1074569"/>
              <a:gd name="connsiteY12" fmla="*/ 370078 h 740155"/>
              <a:gd name="connsiteX13" fmla="*/ 478378 w 1074569"/>
              <a:gd name="connsiteY13" fmla="*/ 428954 h 740155"/>
              <a:gd name="connsiteX14" fmla="*/ 663403 w 1074569"/>
              <a:gd name="connsiteY14" fmla="*/ 420543 h 740155"/>
              <a:gd name="connsiteX15" fmla="*/ 764325 w 1074569"/>
              <a:gd name="connsiteY15" fmla="*/ 344845 h 740155"/>
              <a:gd name="connsiteX16" fmla="*/ 797966 w 1074569"/>
              <a:gd name="connsiteY16" fmla="*/ 243915 h 740155"/>
              <a:gd name="connsiteX17" fmla="*/ 722274 w 1074569"/>
              <a:gd name="connsiteY17" fmla="*/ 159807 h 740155"/>
              <a:gd name="connsiteX18" fmla="*/ 629762 w 1074569"/>
              <a:gd name="connsiteY18" fmla="*/ 126163 h 740155"/>
              <a:gd name="connsiteX19" fmla="*/ 377456 w 1074569"/>
              <a:gd name="connsiteY19" fmla="*/ 67287 h 740155"/>
              <a:gd name="connsiteX20" fmla="*/ 175611 w 1074569"/>
              <a:gd name="connsiteY20" fmla="*/ 126163 h 740155"/>
              <a:gd name="connsiteX21" fmla="*/ 167201 w 1074569"/>
              <a:gd name="connsiteY21" fmla="*/ 168217 h 740155"/>
              <a:gd name="connsiteX22" fmla="*/ 175611 w 1074569"/>
              <a:gd name="connsiteY22" fmla="*/ 235504 h 740155"/>
              <a:gd name="connsiteX23" fmla="*/ 209252 w 1074569"/>
              <a:gd name="connsiteY23" fmla="*/ 302791 h 740155"/>
              <a:gd name="connsiteX24" fmla="*/ 284943 w 1074569"/>
              <a:gd name="connsiteY24" fmla="*/ 420543 h 740155"/>
              <a:gd name="connsiteX25" fmla="*/ 284943 w 1074569"/>
              <a:gd name="connsiteY25" fmla="*/ 555117 h 740155"/>
              <a:gd name="connsiteX26" fmla="*/ 259713 w 1074569"/>
              <a:gd name="connsiteY26" fmla="*/ 563528 h 740155"/>
              <a:gd name="connsiteX27" fmla="*/ 125150 w 1074569"/>
              <a:gd name="connsiteY27" fmla="*/ 529884 h 740155"/>
              <a:gd name="connsiteX28" fmla="*/ 49458 w 1074569"/>
              <a:gd name="connsiteY28" fmla="*/ 513062 h 740155"/>
              <a:gd name="connsiteX29" fmla="*/ 671813 w 1074569"/>
              <a:gd name="connsiteY29" fmla="*/ 462597 h 740155"/>
              <a:gd name="connsiteX30" fmla="*/ 865248 w 1074569"/>
              <a:gd name="connsiteY30" fmla="*/ 428954 h 740155"/>
              <a:gd name="connsiteX31" fmla="*/ 957760 w 1074569"/>
              <a:gd name="connsiteY31" fmla="*/ 386900 h 740155"/>
              <a:gd name="connsiteX32" fmla="*/ 974581 w 1074569"/>
              <a:gd name="connsiteY32" fmla="*/ 344845 h 740155"/>
              <a:gd name="connsiteX33" fmla="*/ 890479 w 1074569"/>
              <a:gd name="connsiteY33" fmla="*/ 176628 h 740155"/>
              <a:gd name="connsiteX34" fmla="*/ 747505 w 1074569"/>
              <a:gd name="connsiteY34" fmla="*/ 33644 h 740155"/>
              <a:gd name="connsiteX35" fmla="*/ 697044 w 1074569"/>
              <a:gd name="connsiteY35" fmla="*/ 16822 h 740155"/>
              <a:gd name="connsiteX36" fmla="*/ 621352 w 1074569"/>
              <a:gd name="connsiteY36" fmla="*/ 8411 h 740155"/>
              <a:gd name="connsiteX37" fmla="*/ 377456 w 1074569"/>
              <a:gd name="connsiteY37" fmla="*/ 58876 h 740155"/>
              <a:gd name="connsiteX38" fmla="*/ 343815 w 1074569"/>
              <a:gd name="connsiteY38" fmla="*/ 117752 h 740155"/>
              <a:gd name="connsiteX39" fmla="*/ 335405 w 1074569"/>
              <a:gd name="connsiteY39" fmla="*/ 277558 h 740155"/>
              <a:gd name="connsiteX40" fmla="*/ 394276 w 1074569"/>
              <a:gd name="connsiteY40" fmla="*/ 386900 h 740155"/>
              <a:gd name="connsiteX41" fmla="*/ 520429 w 1074569"/>
              <a:gd name="connsiteY41" fmla="*/ 571938 h 740155"/>
              <a:gd name="connsiteX42" fmla="*/ 512019 w 1074569"/>
              <a:gd name="connsiteY42" fmla="*/ 630814 h 740155"/>
              <a:gd name="connsiteX43" fmla="*/ 436327 w 1074569"/>
              <a:gd name="connsiteY43" fmla="*/ 689690 h 740155"/>
              <a:gd name="connsiteX44" fmla="*/ 394276 w 1074569"/>
              <a:gd name="connsiteY44" fmla="*/ 706512 h 740155"/>
              <a:gd name="connsiteX45" fmla="*/ 352225 w 1074569"/>
              <a:gd name="connsiteY45" fmla="*/ 714923 h 740155"/>
              <a:gd name="connsiteX46" fmla="*/ 318584 w 1074569"/>
              <a:gd name="connsiteY46" fmla="*/ 723334 h 740155"/>
              <a:gd name="connsiteX47" fmla="*/ 284943 w 1074569"/>
              <a:gd name="connsiteY47" fmla="*/ 714923 h 740155"/>
              <a:gd name="connsiteX48" fmla="*/ 234482 w 1074569"/>
              <a:gd name="connsiteY48" fmla="*/ 639225 h 740155"/>
              <a:gd name="connsiteX49" fmla="*/ 242892 w 1074569"/>
              <a:gd name="connsiteY49" fmla="*/ 412132 h 740155"/>
              <a:gd name="connsiteX50" fmla="*/ 318584 w 1074569"/>
              <a:gd name="connsiteY50" fmla="*/ 395310 h 740155"/>
              <a:gd name="connsiteX51" fmla="*/ 612942 w 1074569"/>
              <a:gd name="connsiteY51" fmla="*/ 412132 h 740155"/>
              <a:gd name="connsiteX52" fmla="*/ 764325 w 1074569"/>
              <a:gd name="connsiteY52" fmla="*/ 428954 h 740155"/>
              <a:gd name="connsiteX53" fmla="*/ 1058683 w 1074569"/>
              <a:gd name="connsiteY53" fmla="*/ 412132 h 740155"/>
              <a:gd name="connsiteX54" fmla="*/ 1050273 w 1074569"/>
              <a:gd name="connsiteY54" fmla="*/ 243915 h 740155"/>
              <a:gd name="connsiteX55" fmla="*/ 982991 w 1074569"/>
              <a:gd name="connsiteY55" fmla="*/ 109341 h 740155"/>
              <a:gd name="connsiteX56" fmla="*/ 957760 w 1074569"/>
              <a:gd name="connsiteY56" fmla="*/ 75698 h 740155"/>
              <a:gd name="connsiteX57" fmla="*/ 873658 w 1074569"/>
              <a:gd name="connsiteY57" fmla="*/ 33644 h 740155"/>
              <a:gd name="connsiteX58" fmla="*/ 663403 w 1074569"/>
              <a:gd name="connsiteY58" fmla="*/ 0 h 740155"/>
              <a:gd name="connsiteX59" fmla="*/ 411097 w 1074569"/>
              <a:gd name="connsiteY59" fmla="*/ 42055 h 740155"/>
              <a:gd name="connsiteX60" fmla="*/ 377456 w 1074569"/>
              <a:gd name="connsiteY60" fmla="*/ 75698 h 740155"/>
              <a:gd name="connsiteX61" fmla="*/ 436327 w 1074569"/>
              <a:gd name="connsiteY61" fmla="*/ 243915 h 740155"/>
              <a:gd name="connsiteX62" fmla="*/ 587711 w 1074569"/>
              <a:gd name="connsiteY62" fmla="*/ 412132 h 740155"/>
              <a:gd name="connsiteX63" fmla="*/ 629762 w 1074569"/>
              <a:gd name="connsiteY63" fmla="*/ 462597 h 740155"/>
              <a:gd name="connsiteX64" fmla="*/ 663403 w 1074569"/>
              <a:gd name="connsiteY64" fmla="*/ 529884 h 740155"/>
              <a:gd name="connsiteX65" fmla="*/ 638172 w 1074569"/>
              <a:gd name="connsiteY65" fmla="*/ 706512 h 740155"/>
              <a:gd name="connsiteX66" fmla="*/ 612942 w 1074569"/>
              <a:gd name="connsiteY66" fmla="*/ 723334 h 740155"/>
              <a:gd name="connsiteX67" fmla="*/ 570891 w 1074569"/>
              <a:gd name="connsiteY67" fmla="*/ 740155 h 740155"/>
              <a:gd name="connsiteX68" fmla="*/ 419507 w 1074569"/>
              <a:gd name="connsiteY68" fmla="*/ 714923 h 740155"/>
              <a:gd name="connsiteX69" fmla="*/ 369046 w 1074569"/>
              <a:gd name="connsiteY69" fmla="*/ 639225 h 740155"/>
              <a:gd name="connsiteX70" fmla="*/ 293354 w 1074569"/>
              <a:gd name="connsiteY70" fmla="*/ 454186 h 740155"/>
              <a:gd name="connsiteX71" fmla="*/ 318584 w 1074569"/>
              <a:gd name="connsiteY71" fmla="*/ 395310 h 740155"/>
              <a:gd name="connsiteX72" fmla="*/ 461558 w 1074569"/>
              <a:gd name="connsiteY72" fmla="*/ 361667 h 740155"/>
              <a:gd name="connsiteX73" fmla="*/ 671813 w 1074569"/>
              <a:gd name="connsiteY73" fmla="*/ 344845 h 740155"/>
              <a:gd name="connsiteX74" fmla="*/ 823197 w 1074569"/>
              <a:gd name="connsiteY74" fmla="*/ 311202 h 740155"/>
              <a:gd name="connsiteX75" fmla="*/ 856838 w 1074569"/>
              <a:gd name="connsiteY75" fmla="*/ 294380 h 740155"/>
              <a:gd name="connsiteX76" fmla="*/ 882068 w 1074569"/>
              <a:gd name="connsiteY76" fmla="*/ 243915 h 740155"/>
              <a:gd name="connsiteX77" fmla="*/ 865248 w 1074569"/>
              <a:gd name="connsiteY77" fmla="*/ 100931 h 740155"/>
              <a:gd name="connsiteX78" fmla="*/ 823197 w 1074569"/>
              <a:gd name="connsiteY78" fmla="*/ 67287 h 740155"/>
              <a:gd name="connsiteX79" fmla="*/ 789556 w 1074569"/>
              <a:gd name="connsiteY79" fmla="*/ 58876 h 740155"/>
              <a:gd name="connsiteX80" fmla="*/ 671813 w 1074569"/>
              <a:gd name="connsiteY80" fmla="*/ 84109 h 740155"/>
              <a:gd name="connsiteX81" fmla="*/ 604531 w 1074569"/>
              <a:gd name="connsiteY81" fmla="*/ 201861 h 740155"/>
              <a:gd name="connsiteX82" fmla="*/ 638172 w 1074569"/>
              <a:gd name="connsiteY82" fmla="*/ 420543 h 740155"/>
              <a:gd name="connsiteX83" fmla="*/ 663403 w 1074569"/>
              <a:gd name="connsiteY83" fmla="*/ 445776 h 740155"/>
              <a:gd name="connsiteX84" fmla="*/ 722274 w 1074569"/>
              <a:gd name="connsiteY84" fmla="*/ 487830 h 740155"/>
              <a:gd name="connsiteX85" fmla="*/ 747505 w 1074569"/>
              <a:gd name="connsiteY85" fmla="*/ 538295 h 740155"/>
              <a:gd name="connsiteX86" fmla="*/ 747505 w 1074569"/>
              <a:gd name="connsiteY86" fmla="*/ 546706 h 74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074569" h="740155">
                <a:moveTo>
                  <a:pt x="394276" y="109341"/>
                </a:moveTo>
                <a:cubicBezTo>
                  <a:pt x="305855" y="73971"/>
                  <a:pt x="322517" y="73918"/>
                  <a:pt x="167201" y="100931"/>
                </a:cubicBezTo>
                <a:cubicBezTo>
                  <a:pt x="158466" y="102450"/>
                  <a:pt x="161594" y="117752"/>
                  <a:pt x="158790" y="126163"/>
                </a:cubicBezTo>
                <a:cubicBezTo>
                  <a:pt x="164397" y="162610"/>
                  <a:pt x="164507" y="200340"/>
                  <a:pt x="175611" y="235504"/>
                </a:cubicBezTo>
                <a:cubicBezTo>
                  <a:pt x="181699" y="254782"/>
                  <a:pt x="198851" y="268633"/>
                  <a:pt x="209252" y="285969"/>
                </a:cubicBezTo>
                <a:cubicBezTo>
                  <a:pt x="215702" y="296721"/>
                  <a:pt x="219983" y="308653"/>
                  <a:pt x="226072" y="319613"/>
                </a:cubicBezTo>
                <a:cubicBezTo>
                  <a:pt x="234011" y="333903"/>
                  <a:pt x="242893" y="347649"/>
                  <a:pt x="251303" y="361667"/>
                </a:cubicBezTo>
                <a:cubicBezTo>
                  <a:pt x="248499" y="386900"/>
                  <a:pt x="257824" y="416832"/>
                  <a:pt x="242892" y="437365"/>
                </a:cubicBezTo>
                <a:cubicBezTo>
                  <a:pt x="230889" y="453871"/>
                  <a:pt x="204430" y="454186"/>
                  <a:pt x="184021" y="454186"/>
                </a:cubicBezTo>
                <a:cubicBezTo>
                  <a:pt x="133249" y="454186"/>
                  <a:pt x="83098" y="442972"/>
                  <a:pt x="32637" y="437365"/>
                </a:cubicBezTo>
                <a:cubicBezTo>
                  <a:pt x="27674" y="427438"/>
                  <a:pt x="-25961" y="344094"/>
                  <a:pt x="15817" y="328024"/>
                </a:cubicBezTo>
                <a:cubicBezTo>
                  <a:pt x="47648" y="315780"/>
                  <a:pt x="83351" y="337889"/>
                  <a:pt x="116739" y="344845"/>
                </a:cubicBezTo>
                <a:cubicBezTo>
                  <a:pt x="150687" y="351918"/>
                  <a:pt x="183811" y="362555"/>
                  <a:pt x="217662" y="370078"/>
                </a:cubicBezTo>
                <a:cubicBezTo>
                  <a:pt x="526336" y="438677"/>
                  <a:pt x="154308" y="347929"/>
                  <a:pt x="478378" y="428954"/>
                </a:cubicBezTo>
                <a:cubicBezTo>
                  <a:pt x="540053" y="426150"/>
                  <a:pt x="602626" y="431397"/>
                  <a:pt x="663403" y="420543"/>
                </a:cubicBezTo>
                <a:cubicBezTo>
                  <a:pt x="680887" y="417421"/>
                  <a:pt x="753784" y="353630"/>
                  <a:pt x="764325" y="344845"/>
                </a:cubicBezTo>
                <a:cubicBezTo>
                  <a:pt x="780595" y="312302"/>
                  <a:pt x="801505" y="282848"/>
                  <a:pt x="797966" y="243915"/>
                </a:cubicBezTo>
                <a:cubicBezTo>
                  <a:pt x="793965" y="199903"/>
                  <a:pt x="758648" y="177996"/>
                  <a:pt x="722274" y="159807"/>
                </a:cubicBezTo>
                <a:cubicBezTo>
                  <a:pt x="692925" y="145132"/>
                  <a:pt x="661001" y="136205"/>
                  <a:pt x="629762" y="126163"/>
                </a:cubicBezTo>
                <a:cubicBezTo>
                  <a:pt x="480483" y="78176"/>
                  <a:pt x="514311" y="88344"/>
                  <a:pt x="377456" y="67287"/>
                </a:cubicBezTo>
                <a:cubicBezTo>
                  <a:pt x="188123" y="91985"/>
                  <a:pt x="197024" y="29797"/>
                  <a:pt x="175611" y="126163"/>
                </a:cubicBezTo>
                <a:cubicBezTo>
                  <a:pt x="172510" y="140118"/>
                  <a:pt x="170004" y="154199"/>
                  <a:pt x="167201" y="168217"/>
                </a:cubicBezTo>
                <a:cubicBezTo>
                  <a:pt x="170004" y="190646"/>
                  <a:pt x="168869" y="213929"/>
                  <a:pt x="175611" y="235504"/>
                </a:cubicBezTo>
                <a:cubicBezTo>
                  <a:pt x="183090" y="259439"/>
                  <a:pt x="197452" y="280665"/>
                  <a:pt x="209252" y="302791"/>
                </a:cubicBezTo>
                <a:cubicBezTo>
                  <a:pt x="242858" y="365808"/>
                  <a:pt x="242557" y="361198"/>
                  <a:pt x="284943" y="420543"/>
                </a:cubicBezTo>
                <a:cubicBezTo>
                  <a:pt x="294947" y="470563"/>
                  <a:pt x="304353" y="496882"/>
                  <a:pt x="284943" y="555117"/>
                </a:cubicBezTo>
                <a:cubicBezTo>
                  <a:pt x="282140" y="563527"/>
                  <a:pt x="268123" y="560724"/>
                  <a:pt x="259713" y="563528"/>
                </a:cubicBezTo>
                <a:cubicBezTo>
                  <a:pt x="214859" y="552313"/>
                  <a:pt x="170235" y="540132"/>
                  <a:pt x="125150" y="529884"/>
                </a:cubicBezTo>
                <a:cubicBezTo>
                  <a:pt x="32113" y="508737"/>
                  <a:pt x="108453" y="532729"/>
                  <a:pt x="49458" y="513062"/>
                </a:cubicBezTo>
                <a:cubicBezTo>
                  <a:pt x="275103" y="400233"/>
                  <a:pt x="35330" y="511561"/>
                  <a:pt x="671813" y="462597"/>
                </a:cubicBezTo>
                <a:cubicBezTo>
                  <a:pt x="737066" y="457577"/>
                  <a:pt x="800770" y="440168"/>
                  <a:pt x="865248" y="428954"/>
                </a:cubicBezTo>
                <a:cubicBezTo>
                  <a:pt x="896085" y="414936"/>
                  <a:pt x="930911" y="407554"/>
                  <a:pt x="957760" y="386900"/>
                </a:cubicBezTo>
                <a:cubicBezTo>
                  <a:pt x="969727" y="377694"/>
                  <a:pt x="974581" y="359943"/>
                  <a:pt x="974581" y="344845"/>
                </a:cubicBezTo>
                <a:cubicBezTo>
                  <a:pt x="974581" y="257978"/>
                  <a:pt x="945656" y="242320"/>
                  <a:pt x="890479" y="176628"/>
                </a:cubicBezTo>
                <a:cubicBezTo>
                  <a:pt x="825212" y="98923"/>
                  <a:pt x="819142" y="62301"/>
                  <a:pt x="747505" y="33644"/>
                </a:cubicBezTo>
                <a:cubicBezTo>
                  <a:pt x="731043" y="27059"/>
                  <a:pt x="714430" y="20300"/>
                  <a:pt x="697044" y="16822"/>
                </a:cubicBezTo>
                <a:cubicBezTo>
                  <a:pt x="672151" y="11843"/>
                  <a:pt x="646583" y="11215"/>
                  <a:pt x="621352" y="8411"/>
                </a:cubicBezTo>
                <a:cubicBezTo>
                  <a:pt x="563546" y="13917"/>
                  <a:pt x="436672" y="4590"/>
                  <a:pt x="377456" y="58876"/>
                </a:cubicBezTo>
                <a:cubicBezTo>
                  <a:pt x="360795" y="74150"/>
                  <a:pt x="355029" y="98127"/>
                  <a:pt x="343815" y="117752"/>
                </a:cubicBezTo>
                <a:cubicBezTo>
                  <a:pt x="325905" y="180442"/>
                  <a:pt x="311763" y="203671"/>
                  <a:pt x="335405" y="277558"/>
                </a:cubicBezTo>
                <a:cubicBezTo>
                  <a:pt x="348020" y="316983"/>
                  <a:pt x="371836" y="352116"/>
                  <a:pt x="394276" y="386900"/>
                </a:cubicBezTo>
                <a:cubicBezTo>
                  <a:pt x="553831" y="634229"/>
                  <a:pt x="467136" y="465342"/>
                  <a:pt x="520429" y="571938"/>
                </a:cubicBezTo>
                <a:cubicBezTo>
                  <a:pt x="517626" y="591563"/>
                  <a:pt x="518793" y="612183"/>
                  <a:pt x="512019" y="630814"/>
                </a:cubicBezTo>
                <a:cubicBezTo>
                  <a:pt x="498970" y="666704"/>
                  <a:pt x="467848" y="675361"/>
                  <a:pt x="436327" y="689690"/>
                </a:cubicBezTo>
                <a:cubicBezTo>
                  <a:pt x="422583" y="695937"/>
                  <a:pt x="408736" y="702174"/>
                  <a:pt x="394276" y="706512"/>
                </a:cubicBezTo>
                <a:cubicBezTo>
                  <a:pt x="380584" y="710620"/>
                  <a:pt x="366179" y="711822"/>
                  <a:pt x="352225" y="714923"/>
                </a:cubicBezTo>
                <a:cubicBezTo>
                  <a:pt x="340941" y="717431"/>
                  <a:pt x="329798" y="720530"/>
                  <a:pt x="318584" y="723334"/>
                </a:cubicBezTo>
                <a:cubicBezTo>
                  <a:pt x="307370" y="720530"/>
                  <a:pt x="294979" y="720658"/>
                  <a:pt x="284943" y="714923"/>
                </a:cubicBezTo>
                <a:cubicBezTo>
                  <a:pt x="257975" y="699511"/>
                  <a:pt x="246754" y="663771"/>
                  <a:pt x="234482" y="639225"/>
                </a:cubicBezTo>
                <a:cubicBezTo>
                  <a:pt x="219237" y="562990"/>
                  <a:pt x="193963" y="489610"/>
                  <a:pt x="242892" y="412132"/>
                </a:cubicBezTo>
                <a:cubicBezTo>
                  <a:pt x="256693" y="390279"/>
                  <a:pt x="293353" y="400917"/>
                  <a:pt x="318584" y="395310"/>
                </a:cubicBezTo>
                <a:lnTo>
                  <a:pt x="612942" y="412132"/>
                </a:lnTo>
                <a:cubicBezTo>
                  <a:pt x="663570" y="415953"/>
                  <a:pt x="713553" y="428954"/>
                  <a:pt x="764325" y="428954"/>
                </a:cubicBezTo>
                <a:cubicBezTo>
                  <a:pt x="862604" y="428954"/>
                  <a:pt x="960564" y="417739"/>
                  <a:pt x="1058683" y="412132"/>
                </a:cubicBezTo>
                <a:cubicBezTo>
                  <a:pt x="1079545" y="349541"/>
                  <a:pt x="1082867" y="351485"/>
                  <a:pt x="1050273" y="243915"/>
                </a:cubicBezTo>
                <a:cubicBezTo>
                  <a:pt x="1035730" y="195918"/>
                  <a:pt x="1007159" y="153286"/>
                  <a:pt x="982991" y="109341"/>
                </a:cubicBezTo>
                <a:cubicBezTo>
                  <a:pt x="976236" y="97058"/>
                  <a:pt x="969285" y="83677"/>
                  <a:pt x="957760" y="75698"/>
                </a:cubicBezTo>
                <a:cubicBezTo>
                  <a:pt x="931990" y="57856"/>
                  <a:pt x="904014" y="41450"/>
                  <a:pt x="873658" y="33644"/>
                </a:cubicBezTo>
                <a:cubicBezTo>
                  <a:pt x="804918" y="15967"/>
                  <a:pt x="733488" y="11215"/>
                  <a:pt x="663403" y="0"/>
                </a:cubicBezTo>
                <a:cubicBezTo>
                  <a:pt x="534247" y="5871"/>
                  <a:pt x="500734" y="-17708"/>
                  <a:pt x="411097" y="42055"/>
                </a:cubicBezTo>
                <a:cubicBezTo>
                  <a:pt x="397902" y="50852"/>
                  <a:pt x="388670" y="64484"/>
                  <a:pt x="377456" y="75698"/>
                </a:cubicBezTo>
                <a:cubicBezTo>
                  <a:pt x="397080" y="131770"/>
                  <a:pt x="410453" y="190438"/>
                  <a:pt x="436327" y="243915"/>
                </a:cubicBezTo>
                <a:cubicBezTo>
                  <a:pt x="478436" y="330947"/>
                  <a:pt x="522107" y="346523"/>
                  <a:pt x="587711" y="412132"/>
                </a:cubicBezTo>
                <a:cubicBezTo>
                  <a:pt x="603193" y="427616"/>
                  <a:pt x="617922" y="444178"/>
                  <a:pt x="629762" y="462597"/>
                </a:cubicBezTo>
                <a:cubicBezTo>
                  <a:pt x="643321" y="483691"/>
                  <a:pt x="663403" y="529884"/>
                  <a:pt x="663403" y="529884"/>
                </a:cubicBezTo>
                <a:cubicBezTo>
                  <a:pt x="661616" y="560271"/>
                  <a:pt x="674412" y="663021"/>
                  <a:pt x="638172" y="706512"/>
                </a:cubicBezTo>
                <a:cubicBezTo>
                  <a:pt x="631701" y="714277"/>
                  <a:pt x="621983" y="718813"/>
                  <a:pt x="612942" y="723334"/>
                </a:cubicBezTo>
                <a:cubicBezTo>
                  <a:pt x="599439" y="730086"/>
                  <a:pt x="584908" y="734548"/>
                  <a:pt x="570891" y="740155"/>
                </a:cubicBezTo>
                <a:cubicBezTo>
                  <a:pt x="520430" y="731744"/>
                  <a:pt x="465263" y="737803"/>
                  <a:pt x="419507" y="714923"/>
                </a:cubicBezTo>
                <a:cubicBezTo>
                  <a:pt x="392384" y="701360"/>
                  <a:pt x="383566" y="665848"/>
                  <a:pt x="369046" y="639225"/>
                </a:cubicBezTo>
                <a:cubicBezTo>
                  <a:pt x="325038" y="558538"/>
                  <a:pt x="319615" y="532979"/>
                  <a:pt x="293354" y="454186"/>
                </a:cubicBezTo>
                <a:cubicBezTo>
                  <a:pt x="301764" y="434561"/>
                  <a:pt x="303487" y="410408"/>
                  <a:pt x="318584" y="395310"/>
                </a:cubicBezTo>
                <a:cubicBezTo>
                  <a:pt x="349123" y="364769"/>
                  <a:pt x="427771" y="364563"/>
                  <a:pt x="461558" y="361667"/>
                </a:cubicBezTo>
                <a:lnTo>
                  <a:pt x="671813" y="344845"/>
                </a:lnTo>
                <a:cubicBezTo>
                  <a:pt x="725826" y="335024"/>
                  <a:pt x="772333" y="329700"/>
                  <a:pt x="823197" y="311202"/>
                </a:cubicBezTo>
                <a:cubicBezTo>
                  <a:pt x="834980" y="306917"/>
                  <a:pt x="845624" y="299987"/>
                  <a:pt x="856838" y="294380"/>
                </a:cubicBezTo>
                <a:cubicBezTo>
                  <a:pt x="865248" y="277558"/>
                  <a:pt x="875641" y="261590"/>
                  <a:pt x="882068" y="243915"/>
                </a:cubicBezTo>
                <a:cubicBezTo>
                  <a:pt x="899503" y="195964"/>
                  <a:pt x="888553" y="147544"/>
                  <a:pt x="865248" y="100931"/>
                </a:cubicBezTo>
                <a:cubicBezTo>
                  <a:pt x="857220" y="84875"/>
                  <a:pt x="838889" y="76005"/>
                  <a:pt x="823197" y="67287"/>
                </a:cubicBezTo>
                <a:cubicBezTo>
                  <a:pt x="813093" y="61673"/>
                  <a:pt x="800770" y="61680"/>
                  <a:pt x="789556" y="58876"/>
                </a:cubicBezTo>
                <a:cubicBezTo>
                  <a:pt x="750308" y="67287"/>
                  <a:pt x="708087" y="66925"/>
                  <a:pt x="671813" y="84109"/>
                </a:cubicBezTo>
                <a:cubicBezTo>
                  <a:pt x="633434" y="102290"/>
                  <a:pt x="616657" y="169522"/>
                  <a:pt x="604531" y="201861"/>
                </a:cubicBezTo>
                <a:cubicBezTo>
                  <a:pt x="615745" y="274755"/>
                  <a:pt x="620868" y="348850"/>
                  <a:pt x="638172" y="420543"/>
                </a:cubicBezTo>
                <a:cubicBezTo>
                  <a:pt x="640963" y="432105"/>
                  <a:pt x="654372" y="438035"/>
                  <a:pt x="663403" y="445776"/>
                </a:cubicBezTo>
                <a:cubicBezTo>
                  <a:pt x="681652" y="461419"/>
                  <a:pt x="702312" y="474520"/>
                  <a:pt x="722274" y="487830"/>
                </a:cubicBezTo>
                <a:cubicBezTo>
                  <a:pt x="738720" y="512500"/>
                  <a:pt x="740541" y="510436"/>
                  <a:pt x="747505" y="538295"/>
                </a:cubicBezTo>
                <a:cubicBezTo>
                  <a:pt x="748185" y="541015"/>
                  <a:pt x="747505" y="543902"/>
                  <a:pt x="747505" y="54670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33426" y="2826047"/>
            <a:ext cx="0" cy="395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77429" y="4802598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177429" y="4290540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253155" y="5341897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6443087"/>
            <a:ext cx="439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FASTQ_format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8314" y="4265680"/>
            <a:ext cx="33175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8314" y="4712460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8314" y="53170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46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 smtClean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-1,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1) to -1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1) 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52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0 – 1 = -1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-2 -2 = -4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-2 -2 = -4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3" name="TextBox 2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6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-3,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1) to -3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-2 -1 = -3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87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-1 -2 = -3 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-4 -2 = -6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0711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-5,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1) to -5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1336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725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-4 -1 = -5   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-3 -2 = -5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-6 -2 = -8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13500000" flipV="1">
            <a:off x="4316413" y="44942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10800000">
            <a:off x="4286250" y="45704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5" name="TextBox 24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-7,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1) to -7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9906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-6 -1 = -7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-5 -2 = -7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67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-8 -2 = -10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13500000" flipV="1">
            <a:off x="4316413" y="44942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10800000">
            <a:off x="4286250" y="45704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rot="13500000" flipV="1">
            <a:off x="4673600" y="4433888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10800000">
            <a:off x="4643438" y="450056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3" name="TextBox 3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4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-9,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1) to -9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2224088" y="990600"/>
            <a:ext cx="214312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-8 -1 = -9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-7 -2 = -9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82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-10 -2 = -12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13500000" flipV="1">
            <a:off x="4316413" y="44942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10800000">
            <a:off x="4286250" y="45704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rot="13500000" flipV="1">
            <a:off x="4673600" y="4433888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10800000">
            <a:off x="4643438" y="450056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13500000" flipV="1">
            <a:off x="5102225" y="4433888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10800000">
            <a:off x="5072063" y="450056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5" name="TextBox 34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3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978150" y="1468438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" name="Table 89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/>
        </p:nvGraphicFramePr>
        <p:xfrm>
          <a:off x="2978150" y="14509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le 92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1036638"/>
            <a:ext cx="8229600" cy="53133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When we have filled in the whole of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, it looks like:</a:t>
            </a: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In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traceback step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we use the filled-in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to work out 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best alignment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between the two sequences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&amp;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We start at the bottom right cell of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We then follow the arrow to the previous cell used to calculate the best value for that cell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From there, follow the arrow to the previous cell... and so on..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5" name="Table 94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69107" name="Title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N-W: the traceback step</a:t>
            </a:r>
            <a:endParaRPr lang="en-IE" i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3429000" y="1901825"/>
            <a:ext cx="2000250" cy="2014538"/>
            <a:chOff x="3286116" y="1802435"/>
            <a:chExt cx="2000264" cy="2014579"/>
          </a:xfrm>
        </p:grpSpPr>
        <p:cxnSp>
          <p:nvCxnSpPr>
            <p:cNvPr id="28" name="Straight Arrow Connector 27"/>
            <p:cNvCxnSpPr>
              <a:cxnSpLocks noChangeShapeType="1"/>
            </p:cNvCxnSpPr>
            <p:nvPr/>
          </p:nvCxnSpPr>
          <p:spPr bwMode="auto">
            <a:xfrm rot="10800000">
              <a:off x="3500431" y="1802435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9" name="Straight Arrow Connector 28"/>
            <p:cNvCxnSpPr>
              <a:cxnSpLocks noChangeShapeType="1"/>
            </p:cNvCxnSpPr>
            <p:nvPr/>
          </p:nvCxnSpPr>
          <p:spPr bwMode="auto">
            <a:xfrm rot="10800000">
              <a:off x="3857620" y="180402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10800000">
              <a:off x="4286248" y="180402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1" name="Straight Arrow Connector 30"/>
            <p:cNvCxnSpPr>
              <a:cxnSpLocks noChangeShapeType="1"/>
            </p:cNvCxnSpPr>
            <p:nvPr/>
          </p:nvCxnSpPr>
          <p:spPr bwMode="auto">
            <a:xfrm rot="10800000">
              <a:off x="4714876" y="180402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2" name="Straight Arrow Connector 31"/>
            <p:cNvCxnSpPr>
              <a:cxnSpLocks noChangeShapeType="1"/>
            </p:cNvCxnSpPr>
            <p:nvPr/>
          </p:nvCxnSpPr>
          <p:spPr bwMode="auto">
            <a:xfrm rot="10800000">
              <a:off x="5072067" y="1804023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3" name="Straight Arrow Connector 32"/>
            <p:cNvCxnSpPr>
              <a:cxnSpLocks noChangeShapeType="1"/>
            </p:cNvCxnSpPr>
            <p:nvPr/>
          </p:nvCxnSpPr>
          <p:spPr bwMode="auto">
            <a:xfrm rot="16200000" flipV="1">
              <a:off x="3179751" y="2124705"/>
              <a:ext cx="214317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4" name="Straight Arrow Connector 33"/>
            <p:cNvCxnSpPr>
              <a:cxnSpLocks noChangeShapeType="1"/>
            </p:cNvCxnSpPr>
            <p:nvPr/>
          </p:nvCxnSpPr>
          <p:spPr bwMode="auto">
            <a:xfrm rot="13500000" flipV="1">
              <a:off x="3541706" y="2124705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rot="13500000" flipV="1">
              <a:off x="3959221" y="2154867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6" name="Straight Arrow Connector 35"/>
            <p:cNvCxnSpPr>
              <a:cxnSpLocks noChangeShapeType="1"/>
            </p:cNvCxnSpPr>
            <p:nvPr/>
          </p:nvCxnSpPr>
          <p:spPr bwMode="auto">
            <a:xfrm rot="10800000">
              <a:off x="3929059" y="2231069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9" name="Straight Arrow Connector 38"/>
            <p:cNvCxnSpPr>
              <a:cxnSpLocks noChangeShapeType="1"/>
            </p:cNvCxnSpPr>
            <p:nvPr/>
          </p:nvCxnSpPr>
          <p:spPr bwMode="auto">
            <a:xfrm rot="13500000" flipV="1">
              <a:off x="4316411" y="215486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0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4286248" y="2231069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1" name="Straight Arrow Connector 40"/>
            <p:cNvCxnSpPr>
              <a:cxnSpLocks noChangeShapeType="1"/>
            </p:cNvCxnSpPr>
            <p:nvPr/>
          </p:nvCxnSpPr>
          <p:spPr bwMode="auto">
            <a:xfrm rot="13500000" flipV="1">
              <a:off x="4673601" y="2094541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2" name="Straight Arrow Connector 41"/>
            <p:cNvCxnSpPr>
              <a:cxnSpLocks noChangeShapeType="1"/>
            </p:cNvCxnSpPr>
            <p:nvPr/>
          </p:nvCxnSpPr>
          <p:spPr bwMode="auto">
            <a:xfrm rot="10800000">
              <a:off x="4643439" y="216121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3" name="Straight Arrow Connector 42"/>
            <p:cNvCxnSpPr>
              <a:cxnSpLocks noChangeShapeType="1"/>
            </p:cNvCxnSpPr>
            <p:nvPr/>
          </p:nvCxnSpPr>
          <p:spPr bwMode="auto">
            <a:xfrm rot="13500000" flipV="1">
              <a:off x="5102229" y="2094541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4" name="Straight Arrow Connector 43"/>
            <p:cNvCxnSpPr>
              <a:cxnSpLocks noChangeShapeType="1"/>
            </p:cNvCxnSpPr>
            <p:nvPr/>
          </p:nvCxnSpPr>
          <p:spPr bwMode="auto">
            <a:xfrm rot="10800000">
              <a:off x="5072067" y="216121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57" name="Straight Arrow Connector 56"/>
            <p:cNvCxnSpPr>
              <a:cxnSpLocks noChangeShapeType="1"/>
            </p:cNvCxnSpPr>
            <p:nvPr/>
          </p:nvCxnSpPr>
          <p:spPr bwMode="auto">
            <a:xfrm rot="16200000" flipV="1">
              <a:off x="3179752" y="2475549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58" name="Straight Arrow Connector 57"/>
            <p:cNvCxnSpPr>
              <a:cxnSpLocks noChangeShapeType="1"/>
            </p:cNvCxnSpPr>
            <p:nvPr/>
          </p:nvCxnSpPr>
          <p:spPr bwMode="auto">
            <a:xfrm rot="13500000" flipV="1">
              <a:off x="3530593" y="2505712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59" name="Straight Arrow Connector 58"/>
            <p:cNvCxnSpPr>
              <a:cxnSpLocks noChangeShapeType="1"/>
            </p:cNvCxnSpPr>
            <p:nvPr/>
          </p:nvCxnSpPr>
          <p:spPr bwMode="auto">
            <a:xfrm rot="13500000" flipV="1">
              <a:off x="3887783" y="2515238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0" name="Straight Arrow Connector 59"/>
            <p:cNvCxnSpPr>
              <a:cxnSpLocks noChangeShapeType="1"/>
            </p:cNvCxnSpPr>
            <p:nvPr/>
          </p:nvCxnSpPr>
          <p:spPr bwMode="auto">
            <a:xfrm rot="13500000" flipV="1">
              <a:off x="4316411" y="2515238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1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4286248" y="2583501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2" name="Straight Arrow Connector 61"/>
            <p:cNvCxnSpPr>
              <a:cxnSpLocks noChangeShapeType="1"/>
            </p:cNvCxnSpPr>
            <p:nvPr/>
          </p:nvCxnSpPr>
          <p:spPr bwMode="auto">
            <a:xfrm rot="13500000" flipV="1">
              <a:off x="4684714" y="2515238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3" name="Straight Arrow Connector 62"/>
            <p:cNvCxnSpPr>
              <a:cxnSpLocks noChangeShapeType="1"/>
            </p:cNvCxnSpPr>
            <p:nvPr/>
          </p:nvCxnSpPr>
          <p:spPr bwMode="auto">
            <a:xfrm rot="13500000" flipV="1">
              <a:off x="5102229" y="2515238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4" name="Straight Arrow Connector 63"/>
            <p:cNvCxnSpPr>
              <a:cxnSpLocks noChangeShapeType="1"/>
            </p:cNvCxnSpPr>
            <p:nvPr/>
          </p:nvCxnSpPr>
          <p:spPr bwMode="auto">
            <a:xfrm rot="10800000" flipV="1">
              <a:off x="5072067" y="2583501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5" name="Straight Arrow Connector 64"/>
            <p:cNvCxnSpPr>
              <a:cxnSpLocks noChangeShapeType="1"/>
            </p:cNvCxnSpPr>
            <p:nvPr/>
          </p:nvCxnSpPr>
          <p:spPr bwMode="auto">
            <a:xfrm rot="16200000" flipV="1">
              <a:off x="3179751" y="2893070"/>
              <a:ext cx="214317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7" name="Straight Arrow Connector 66"/>
            <p:cNvCxnSpPr>
              <a:cxnSpLocks noChangeShapeType="1"/>
            </p:cNvCxnSpPr>
            <p:nvPr/>
          </p:nvCxnSpPr>
          <p:spPr bwMode="auto">
            <a:xfrm rot="16200000" flipV="1">
              <a:off x="3606792" y="2893070"/>
              <a:ext cx="214317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8" name="Straight Arrow Connector 67"/>
            <p:cNvCxnSpPr>
              <a:cxnSpLocks noChangeShapeType="1"/>
            </p:cNvCxnSpPr>
            <p:nvPr/>
          </p:nvCxnSpPr>
          <p:spPr bwMode="auto">
            <a:xfrm rot="13500000" flipV="1">
              <a:off x="3898895" y="2923233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9" name="Straight Arrow Connector 68"/>
            <p:cNvCxnSpPr>
              <a:cxnSpLocks noChangeShapeType="1"/>
            </p:cNvCxnSpPr>
            <p:nvPr/>
          </p:nvCxnSpPr>
          <p:spPr bwMode="auto">
            <a:xfrm rot="13500000" flipV="1">
              <a:off x="4316411" y="2923233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0" name="Straight Arrow Connector 69"/>
            <p:cNvCxnSpPr>
              <a:cxnSpLocks noChangeShapeType="1"/>
            </p:cNvCxnSpPr>
            <p:nvPr/>
          </p:nvCxnSpPr>
          <p:spPr bwMode="auto">
            <a:xfrm rot="13500000" flipV="1">
              <a:off x="4684714" y="2923233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1" name="Straight Arrow Connector 70"/>
            <p:cNvCxnSpPr>
              <a:cxnSpLocks noChangeShapeType="1"/>
            </p:cNvCxnSpPr>
            <p:nvPr/>
          </p:nvCxnSpPr>
          <p:spPr bwMode="auto">
            <a:xfrm rot="10800000" flipV="1">
              <a:off x="4643439" y="2999434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2" name="Straight Arrow Connector 71"/>
            <p:cNvCxnSpPr>
              <a:cxnSpLocks noChangeShapeType="1"/>
            </p:cNvCxnSpPr>
            <p:nvPr/>
          </p:nvCxnSpPr>
          <p:spPr bwMode="auto">
            <a:xfrm rot="13500000" flipV="1">
              <a:off x="5102229" y="2932758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3" name="Straight Arrow Connector 72"/>
            <p:cNvCxnSpPr>
              <a:cxnSpLocks noChangeShapeType="1"/>
            </p:cNvCxnSpPr>
            <p:nvPr/>
          </p:nvCxnSpPr>
          <p:spPr bwMode="auto">
            <a:xfrm rot="16200000" flipV="1">
              <a:off x="3179751" y="3321704"/>
              <a:ext cx="214317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4" name="Straight Arrow Connector 73"/>
            <p:cNvCxnSpPr>
              <a:cxnSpLocks noChangeShapeType="1"/>
            </p:cNvCxnSpPr>
            <p:nvPr/>
          </p:nvCxnSpPr>
          <p:spPr bwMode="auto">
            <a:xfrm rot="16200000" flipV="1">
              <a:off x="3606792" y="3321704"/>
              <a:ext cx="214317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5" name="Straight Arrow Connector 74"/>
            <p:cNvCxnSpPr>
              <a:cxnSpLocks noChangeShapeType="1"/>
            </p:cNvCxnSpPr>
            <p:nvPr/>
          </p:nvCxnSpPr>
          <p:spPr bwMode="auto">
            <a:xfrm rot="13500000" flipV="1">
              <a:off x="3541706" y="335186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6" name="Straight Arrow Connector 75"/>
            <p:cNvCxnSpPr>
              <a:cxnSpLocks noChangeShapeType="1"/>
            </p:cNvCxnSpPr>
            <p:nvPr/>
          </p:nvCxnSpPr>
          <p:spPr bwMode="auto">
            <a:xfrm rot="13500000" flipV="1">
              <a:off x="3887783" y="3289953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7" name="Straight Arrow Connector 76"/>
            <p:cNvCxnSpPr>
              <a:cxnSpLocks noChangeShapeType="1"/>
            </p:cNvCxnSpPr>
            <p:nvPr/>
          </p:nvCxnSpPr>
          <p:spPr bwMode="auto">
            <a:xfrm rot="13500000" flipV="1">
              <a:off x="4244973" y="328995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8" name="Straight Arrow Connector 77"/>
            <p:cNvCxnSpPr>
              <a:cxnSpLocks noChangeShapeType="1"/>
            </p:cNvCxnSpPr>
            <p:nvPr/>
          </p:nvCxnSpPr>
          <p:spPr bwMode="auto">
            <a:xfrm rot="10800000" flipV="1">
              <a:off x="4643439" y="3356630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9" name="Straight Arrow Connector 78"/>
            <p:cNvCxnSpPr>
              <a:cxnSpLocks noChangeShapeType="1"/>
            </p:cNvCxnSpPr>
            <p:nvPr/>
          </p:nvCxnSpPr>
          <p:spPr bwMode="auto">
            <a:xfrm rot="13500000" flipV="1">
              <a:off x="5102229" y="328995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0" name="Straight Arrow Connector 79"/>
            <p:cNvCxnSpPr>
              <a:cxnSpLocks noChangeShapeType="1"/>
            </p:cNvCxnSpPr>
            <p:nvPr/>
          </p:nvCxnSpPr>
          <p:spPr bwMode="auto">
            <a:xfrm rot="16200000" flipV="1">
              <a:off x="3179752" y="3678898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1" name="Straight Arrow Connector 80"/>
            <p:cNvCxnSpPr>
              <a:cxnSpLocks noChangeShapeType="1"/>
            </p:cNvCxnSpPr>
            <p:nvPr/>
          </p:nvCxnSpPr>
          <p:spPr bwMode="auto">
            <a:xfrm rot="13500000" flipV="1">
              <a:off x="3530593" y="3709062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2" name="Straight Arrow Connector 81"/>
            <p:cNvCxnSpPr>
              <a:cxnSpLocks noChangeShapeType="1"/>
            </p:cNvCxnSpPr>
            <p:nvPr/>
          </p:nvCxnSpPr>
          <p:spPr bwMode="auto">
            <a:xfrm rot="16200000" flipV="1">
              <a:off x="3608380" y="3678898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4" name="Straight Arrow Connector 83"/>
            <p:cNvCxnSpPr>
              <a:cxnSpLocks noChangeShapeType="1"/>
            </p:cNvCxnSpPr>
            <p:nvPr/>
          </p:nvCxnSpPr>
          <p:spPr bwMode="auto">
            <a:xfrm rot="16200000" flipV="1">
              <a:off x="3965570" y="3678898"/>
              <a:ext cx="214316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5" name="Straight Arrow Connector 84"/>
            <p:cNvCxnSpPr>
              <a:cxnSpLocks noChangeShapeType="1"/>
            </p:cNvCxnSpPr>
            <p:nvPr/>
          </p:nvCxnSpPr>
          <p:spPr bwMode="auto">
            <a:xfrm rot="13500000" flipV="1">
              <a:off x="4316411" y="3709062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6" name="Straight Arrow Connector 85"/>
            <p:cNvCxnSpPr>
              <a:cxnSpLocks noChangeShapeType="1"/>
            </p:cNvCxnSpPr>
            <p:nvPr/>
          </p:nvCxnSpPr>
          <p:spPr bwMode="auto">
            <a:xfrm rot="16200000" flipV="1">
              <a:off x="4392610" y="3678898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7" name="Straight Arrow Connector 86"/>
            <p:cNvCxnSpPr>
              <a:cxnSpLocks noChangeShapeType="1"/>
            </p:cNvCxnSpPr>
            <p:nvPr/>
          </p:nvCxnSpPr>
          <p:spPr bwMode="auto">
            <a:xfrm rot="13500000" flipV="1">
              <a:off x="4673601" y="3709062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8" name="Straight Arrow Connector 87"/>
            <p:cNvCxnSpPr>
              <a:cxnSpLocks noChangeShapeType="1"/>
            </p:cNvCxnSpPr>
            <p:nvPr/>
          </p:nvCxnSpPr>
          <p:spPr bwMode="auto">
            <a:xfrm rot="10800000">
              <a:off x="5072067" y="3785263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66" name="TextBox 65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2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719138" y="2166938"/>
            <a:ext cx="8229600" cy="452596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path through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is 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traceback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(in pink here):</a:t>
            </a: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To work out the best alignment, follow the traceback </a:t>
            </a:r>
            <a:r>
              <a:rPr lang="en-IE" sz="2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from top left to bottom right, &amp; look at the letters aligned in each cell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Here the 1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st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doesn’t correspond to any letter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2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nd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‘A’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but nothing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3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rd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‘T’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‘T’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endParaRPr lang="en-IE" sz="2000" i="1" baseline="-25000" dirty="0">
              <a:solidFill>
                <a:srgbClr val="00B05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4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‘C’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‘G’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5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‘G’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‘G’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6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‘T’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‘T’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7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nothing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‘G’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6" name="Table 95"/>
          <p:cNvGraphicFramePr>
            <a:graphicFrameLocks noGrp="1"/>
          </p:cNvGraphicFramePr>
          <p:nvPr/>
        </p:nvGraphicFramePr>
        <p:xfrm>
          <a:off x="1500188" y="782638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le 96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64976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-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A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8024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r>
              <a:rPr lang="en-IE" sz="2000" b="1">
                <a:latin typeface="Courier New" charset="0"/>
                <a:cs typeface="Courier New" charset="0"/>
              </a:rPr>
              <a:t>|</a:t>
            </a: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aphicFrame>
        <p:nvGraphicFramePr>
          <p:cNvPr id="100" name="Table 99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708818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C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aphicFrame>
        <p:nvGraphicFramePr>
          <p:cNvPr id="102" name="Table 101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73739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r>
              <a:rPr lang="en-IE" sz="2000" b="1">
                <a:latin typeface="Courier New" charset="0"/>
                <a:cs typeface="Courier New" charset="0"/>
              </a:rPr>
              <a:t>|</a:t>
            </a: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aphicFrame>
        <p:nvGraphicFramePr>
          <p:cNvPr id="104" name="Table 103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765968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 dirty="0">
                <a:solidFill>
                  <a:srgbClr val="00B05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r>
              <a:rPr lang="en-IE" sz="2000" b="1" dirty="0">
                <a:latin typeface="Courier New" charset="0"/>
                <a:cs typeface="Courier New" charset="0"/>
              </a:rPr>
              <a:t>|</a:t>
            </a:r>
          </a:p>
          <a:p>
            <a:pPr eaLnBrk="1" hangingPunct="1"/>
            <a:r>
              <a:rPr lang="en-IE" sz="2000" b="1" dirty="0">
                <a:solidFill>
                  <a:srgbClr val="C0000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endParaRPr lang="en-IE" sz="2000" b="1" dirty="0">
              <a:latin typeface="Courier New" charset="0"/>
              <a:cs typeface="Courier New" charset="0"/>
            </a:endParaRPr>
          </a:p>
        </p:txBody>
      </p:sp>
      <p:graphicFrame>
        <p:nvGraphicFramePr>
          <p:cNvPr id="106" name="Table 105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79454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-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pSp>
        <p:nvGrpSpPr>
          <p:cNvPr id="2" name="Group 111"/>
          <p:cNvGrpSpPr>
            <a:grpSpLocks/>
          </p:cNvGrpSpPr>
          <p:nvPr/>
        </p:nvGrpSpPr>
        <p:grpSpPr bwMode="auto">
          <a:xfrm>
            <a:off x="1143000" y="496888"/>
            <a:ext cx="2728913" cy="2586037"/>
            <a:chOff x="1142976" y="351494"/>
            <a:chExt cx="2728908" cy="2586032"/>
          </a:xfrm>
        </p:grpSpPr>
        <p:sp>
          <p:nvSpPr>
            <p:cNvPr id="71162" name="TextBox 109"/>
            <p:cNvSpPr txBox="1">
              <a:spLocks noChangeArrowheads="1"/>
            </p:cNvSpPr>
            <p:nvPr/>
          </p:nvSpPr>
          <p:spPr bwMode="auto">
            <a:xfrm>
              <a:off x="2428849" y="351494"/>
              <a:ext cx="1443035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>
                  <a:latin typeface="Calibri" charset="0"/>
                </a:rPr>
                <a:t>sequence </a:t>
              </a:r>
              <a:r>
                <a:rPr lang="en-IE" sz="2000" i="1">
                  <a:latin typeface="Calibri" charset="0"/>
                </a:rPr>
                <a:t>S</a:t>
              </a:r>
              <a:r>
                <a:rPr lang="en-IE" sz="2000" i="1" baseline="-25000">
                  <a:latin typeface="Calibri" charset="0"/>
                </a:rPr>
                <a:t>1</a:t>
              </a:r>
            </a:p>
          </p:txBody>
        </p:sp>
        <p:sp>
          <p:nvSpPr>
            <p:cNvPr id="71163" name="TextBox 110"/>
            <p:cNvSpPr txBox="1">
              <a:spLocks noChangeArrowheads="1"/>
            </p:cNvSpPr>
            <p:nvPr/>
          </p:nvSpPr>
          <p:spPr bwMode="auto">
            <a:xfrm rot="-5400000">
              <a:off x="621483" y="2015985"/>
              <a:ext cx="144303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>
                  <a:latin typeface="Calibri" charset="0"/>
                </a:rPr>
                <a:t>sequence </a:t>
              </a:r>
              <a:r>
                <a:rPr lang="en-IE" sz="2000" i="1">
                  <a:latin typeface="Calibri" charset="0"/>
                </a:rPr>
                <a:t>S</a:t>
              </a:r>
              <a:r>
                <a:rPr lang="en-IE" sz="2000" i="1" baseline="-25000">
                  <a:latin typeface="Calibri" charset="0"/>
                </a:rPr>
                <a:t>2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4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1" grpId="0"/>
      <p:bldP spid="103" grpId="0"/>
      <p:bldP spid="105" grpId="0"/>
      <p:bldP spid="10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14375" y="3810000"/>
          <a:ext cx="2786063" cy="2726058"/>
        </p:xfrm>
        <a:graphic>
          <a:graphicData uri="http://schemas.openxmlformats.org/drawingml/2006/table">
            <a:tbl>
              <a:tblPr/>
              <a:tblGrid>
                <a:gridCol w="395288"/>
                <a:gridCol w="401637"/>
                <a:gridCol w="398463"/>
                <a:gridCol w="396875"/>
                <a:gridCol w="398462"/>
                <a:gridCol w="398463"/>
                <a:gridCol w="396875"/>
              </a:tblGrid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714375" y="3810000"/>
          <a:ext cx="2786063" cy="2712720"/>
        </p:xfrm>
        <a:graphic>
          <a:graphicData uri="http://schemas.openxmlformats.org/drawingml/2006/table">
            <a:tbl>
              <a:tblPr/>
              <a:tblGrid>
                <a:gridCol w="395288"/>
                <a:gridCol w="401637"/>
                <a:gridCol w="398463"/>
                <a:gridCol w="396875"/>
                <a:gridCol w="398462"/>
                <a:gridCol w="398463"/>
                <a:gridCol w="396875"/>
              </a:tblGrid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4318000" y="5738813"/>
            <a:ext cx="865188" cy="501650"/>
            <a:chOff x="4461239" y="5857892"/>
            <a:chExt cx="865588" cy="500860"/>
          </a:xfrm>
        </p:grpSpPr>
        <p:cxnSp>
          <p:nvCxnSpPr>
            <p:cNvPr id="26" name="Straight Arrow Connector 25"/>
            <p:cNvCxnSpPr>
              <a:cxnSpLocks noChangeShapeType="1"/>
            </p:cNvCxnSpPr>
            <p:nvPr/>
          </p:nvCxnSpPr>
          <p:spPr bwMode="auto">
            <a:xfrm rot="5400000" flipH="1" flipV="1">
              <a:off x="4212395" y="6108320"/>
              <a:ext cx="499275" cy="158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7" name="Straight Arrow Connector 26"/>
            <p:cNvCxnSpPr>
              <a:cxnSpLocks noChangeShapeType="1"/>
            </p:cNvCxnSpPr>
            <p:nvPr/>
          </p:nvCxnSpPr>
          <p:spPr bwMode="auto">
            <a:xfrm rot="5400000" flipH="1" flipV="1">
              <a:off x="4788926" y="6106735"/>
              <a:ext cx="499275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8" name="Straight Arrow Connector 27"/>
            <p:cNvCxnSpPr>
              <a:cxnSpLocks noChangeShapeType="1"/>
            </p:cNvCxnSpPr>
            <p:nvPr/>
          </p:nvCxnSpPr>
          <p:spPr bwMode="auto">
            <a:xfrm rot="5400000" flipH="1" flipV="1">
              <a:off x="5076395" y="6106735"/>
              <a:ext cx="499275" cy="158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57200" y="219075"/>
            <a:ext cx="8229600" cy="5572125"/>
          </a:xfrm>
        </p:spPr>
        <p:txBody>
          <a:bodyPr/>
          <a:lstStyle/>
          <a:p>
            <a:pPr eaLnBrk="1" hangingPunct="1"/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During the N-W algorithm we assign scores to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alignments of subsequences of S1 and S2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We store the score for an alignment of the 1st i letters of S1 to the first j 	letters of S2 in cell T(i, j)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So, after filling T, the bottom right cell will contain the score for the </a:t>
            </a:r>
            <a:r>
              <a:rPr lang="en-IE" sz="1800" dirty="0" smtClean="0">
                <a:latin typeface="Calibri" charset="0"/>
                <a:ea typeface="ＭＳ Ｐゴシック" charset="0"/>
                <a:cs typeface="ＭＳ Ｐゴシック" charset="0"/>
              </a:rPr>
              <a:t>best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alignment between S1 and S2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This is just the sum of the scores for the matches, mismatches and </a:t>
            </a:r>
            <a:r>
              <a:rPr lang="en-IE" sz="1800" dirty="0" smtClean="0">
                <a:latin typeface="Calibri" charset="0"/>
                <a:ea typeface="ＭＳ Ｐゴシック" charset="0"/>
                <a:cs typeface="ＭＳ Ｐゴシック" charset="0"/>
              </a:rPr>
              <a:t>gaps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in the best alignment: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eg. the best alignment of ‘TGGTG’ and ‘ATCGT’ using a score of +1 for a </a:t>
            </a:r>
            <a:r>
              <a:rPr lang="en-IE" sz="1800" dirty="0" smtClean="0">
                <a:latin typeface="Calibri" charset="0"/>
                <a:ea typeface="ＭＳ Ｐゴシック" charset="0"/>
                <a:cs typeface="ＭＳ Ｐゴシック" charset="0"/>
              </a:rPr>
              <a:t>match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, -1 for a mismatch and -2 for a gap: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857625" y="4732338"/>
            <a:ext cx="1785938" cy="1323975"/>
            <a:chOff x="4000474" y="4852058"/>
            <a:chExt cx="1785937" cy="1323975"/>
          </a:xfrm>
        </p:grpSpPr>
        <p:sp>
          <p:nvSpPr>
            <p:cNvPr id="78986" name="TextBox 9"/>
            <p:cNvSpPr txBox="1">
              <a:spLocks noChangeArrowheads="1"/>
            </p:cNvSpPr>
            <p:nvPr/>
          </p:nvSpPr>
          <p:spPr bwMode="auto">
            <a:xfrm>
              <a:off x="40004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-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A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87" name="TextBox 10"/>
            <p:cNvSpPr txBox="1">
              <a:spLocks noChangeArrowheads="1"/>
            </p:cNvSpPr>
            <p:nvPr/>
          </p:nvSpPr>
          <p:spPr bwMode="auto">
            <a:xfrm>
              <a:off x="43052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r>
                <a:rPr lang="en-IE" sz="2000" b="1">
                  <a:latin typeface="Courier New" charset="0"/>
                  <a:cs typeface="Courier New" charset="0"/>
                </a:rPr>
                <a:t>|</a:t>
              </a: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88" name="TextBox 12"/>
            <p:cNvSpPr txBox="1">
              <a:spLocks noChangeArrowheads="1"/>
            </p:cNvSpPr>
            <p:nvPr/>
          </p:nvSpPr>
          <p:spPr bwMode="auto">
            <a:xfrm>
              <a:off x="459102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C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89" name="TextBox 14"/>
            <p:cNvSpPr txBox="1">
              <a:spLocks noChangeArrowheads="1"/>
            </p:cNvSpPr>
            <p:nvPr/>
          </p:nvSpPr>
          <p:spPr bwMode="auto">
            <a:xfrm>
              <a:off x="48767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r>
                <a:rPr lang="en-IE" sz="2000" b="1">
                  <a:latin typeface="Courier New" charset="0"/>
                  <a:cs typeface="Courier New" charset="0"/>
                </a:rPr>
                <a:t>|</a:t>
              </a: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90" name="TextBox 16"/>
            <p:cNvSpPr txBox="1">
              <a:spLocks noChangeArrowheads="1"/>
            </p:cNvSpPr>
            <p:nvPr/>
          </p:nvSpPr>
          <p:spPr bwMode="auto">
            <a:xfrm>
              <a:off x="516252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r>
                <a:rPr lang="en-IE" sz="2000" b="1">
                  <a:latin typeface="Courier New" charset="0"/>
                  <a:cs typeface="Courier New" charset="0"/>
                </a:rPr>
                <a:t>|</a:t>
              </a: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91" name="TextBox 18"/>
            <p:cNvSpPr txBox="1">
              <a:spLocks noChangeArrowheads="1"/>
            </p:cNvSpPr>
            <p:nvPr/>
          </p:nvSpPr>
          <p:spPr bwMode="auto">
            <a:xfrm>
              <a:off x="54482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-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</p:grp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915025" y="3952875"/>
            <a:ext cx="322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The best alignment has: 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929313" y="4276725"/>
            <a:ext cx="2986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• 3 matches (score +3)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929313" y="4595813"/>
            <a:ext cx="3089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• 1 mismatch (score -1)</a:t>
            </a:r>
          </a:p>
        </p:txBody>
      </p: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5400000" flipH="1" flipV="1">
            <a:off x="4357687" y="5989638"/>
            <a:ext cx="500063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929313" y="4919663"/>
            <a:ext cx="2438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• 2 gaps (score -4)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030663" y="5738813"/>
            <a:ext cx="1441450" cy="500062"/>
            <a:chOff x="4173239" y="5857892"/>
            <a:chExt cx="1441588" cy="500066"/>
          </a:xfrm>
        </p:grpSpPr>
        <p:cxnSp>
          <p:nvCxnSpPr>
            <p:cNvPr id="37" name="Straight Arrow Connector 36"/>
            <p:cNvCxnSpPr>
              <a:cxnSpLocks noChangeShapeType="1"/>
            </p:cNvCxnSpPr>
            <p:nvPr/>
          </p:nvCxnSpPr>
          <p:spPr bwMode="auto">
            <a:xfrm rot="5400000" flipH="1" flipV="1">
              <a:off x="5364000" y="6107131"/>
              <a:ext cx="500066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5400000" flipH="1" flipV="1">
              <a:off x="3924000" y="6107131"/>
              <a:ext cx="500066" cy="15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6148388" y="5276850"/>
            <a:ext cx="2709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→ Score = 3-1-4 = </a:t>
            </a:r>
            <a:r>
              <a:rPr lang="en-IE" b="1">
                <a:latin typeface="Calibri" charset="0"/>
              </a:rPr>
              <a:t>-2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1" grpId="0"/>
      <p:bldP spid="36" grpId="0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N-W alignment of</a:t>
            </a:r>
          </a:p>
          <a:p>
            <a:pPr lvl="1"/>
            <a:r>
              <a:rPr lang="en-US" dirty="0" smtClean="0"/>
              <a:t>Top: ATGCGT</a:t>
            </a:r>
          </a:p>
          <a:p>
            <a:pPr lvl="1"/>
            <a:r>
              <a:rPr lang="en-US" dirty="0" smtClean="0"/>
              <a:t>Bottom: GCCCGT</a:t>
            </a:r>
          </a:p>
          <a:p>
            <a:r>
              <a:rPr lang="en-US" dirty="0" smtClean="0"/>
              <a:t>Sub matrix: +1 for match, -1 for mismatch</a:t>
            </a:r>
          </a:p>
          <a:p>
            <a:r>
              <a:rPr lang="en-US" dirty="0" smtClean="0"/>
              <a:t>Gap = -1</a:t>
            </a:r>
          </a:p>
          <a:p>
            <a:r>
              <a:rPr lang="en-US" dirty="0" smtClean="0"/>
              <a:t>Recursion relation:</a:t>
            </a:r>
          </a:p>
          <a:p>
            <a:pPr lvl="1"/>
            <a:r>
              <a:rPr lang="en-US" b="1" dirty="0"/>
              <a:t>T(i-1, j-1) + </a:t>
            </a:r>
            <a:r>
              <a:rPr lang="en-US" b="1" dirty="0" smtClean="0">
                <a:solidFill>
                  <a:srgbClr val="FF0000"/>
                </a:solidFill>
              </a:rPr>
              <a:t>score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T(i-1, j)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</a:t>
            </a:r>
            <a:r>
              <a:rPr lang="en-US" b="1" dirty="0" err="1"/>
              <a:t>i</a:t>
            </a:r>
            <a:r>
              <a:rPr lang="en-US" b="1" dirty="0"/>
              <a:t>, j-1)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35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Global versus Local alignment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433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– cycle 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Subfragments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</a:t>
            </a:r>
          </a:p>
          <a:p>
            <a:pPr marL="0" indent="0">
              <a:buNone/>
            </a:pPr>
            <a:r>
              <a:rPr lang="en-US" dirty="0" smtClean="0"/>
              <a:t>2</a:t>
            </a:r>
          </a:p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 smtClean="0">
                <a:latin typeface="Courier"/>
                <a:cs typeface="Courier"/>
              </a:rPr>
              <a:t>Fastq</a:t>
            </a:r>
            <a:r>
              <a:rPr lang="en-US" sz="1400" dirty="0" smtClean="0">
                <a:latin typeface="Courier"/>
                <a:cs typeface="Courier"/>
              </a:rPr>
              <a:t> file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@1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AGT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+1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4.%</a:t>
            </a:r>
          </a:p>
          <a:p>
            <a:pPr marL="0" indent="0"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@2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CCC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+2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8Fa</a:t>
            </a:r>
          </a:p>
          <a:p>
            <a:pPr marL="0" indent="0"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@3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TAT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+3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1C?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236335" y="1858798"/>
            <a:ext cx="1074569" cy="740155"/>
          </a:xfrm>
          <a:custGeom>
            <a:avLst/>
            <a:gdLst>
              <a:gd name="connsiteX0" fmla="*/ 394276 w 1074569"/>
              <a:gd name="connsiteY0" fmla="*/ 109341 h 740155"/>
              <a:gd name="connsiteX1" fmla="*/ 167201 w 1074569"/>
              <a:gd name="connsiteY1" fmla="*/ 100931 h 740155"/>
              <a:gd name="connsiteX2" fmla="*/ 158790 w 1074569"/>
              <a:gd name="connsiteY2" fmla="*/ 126163 h 740155"/>
              <a:gd name="connsiteX3" fmla="*/ 175611 w 1074569"/>
              <a:gd name="connsiteY3" fmla="*/ 235504 h 740155"/>
              <a:gd name="connsiteX4" fmla="*/ 209252 w 1074569"/>
              <a:gd name="connsiteY4" fmla="*/ 285969 h 740155"/>
              <a:gd name="connsiteX5" fmla="*/ 226072 w 1074569"/>
              <a:gd name="connsiteY5" fmla="*/ 319613 h 740155"/>
              <a:gd name="connsiteX6" fmla="*/ 251303 w 1074569"/>
              <a:gd name="connsiteY6" fmla="*/ 361667 h 740155"/>
              <a:gd name="connsiteX7" fmla="*/ 242892 w 1074569"/>
              <a:gd name="connsiteY7" fmla="*/ 437365 h 740155"/>
              <a:gd name="connsiteX8" fmla="*/ 184021 w 1074569"/>
              <a:gd name="connsiteY8" fmla="*/ 454186 h 740155"/>
              <a:gd name="connsiteX9" fmla="*/ 32637 w 1074569"/>
              <a:gd name="connsiteY9" fmla="*/ 437365 h 740155"/>
              <a:gd name="connsiteX10" fmla="*/ 15817 w 1074569"/>
              <a:gd name="connsiteY10" fmla="*/ 328024 h 740155"/>
              <a:gd name="connsiteX11" fmla="*/ 116739 w 1074569"/>
              <a:gd name="connsiteY11" fmla="*/ 344845 h 740155"/>
              <a:gd name="connsiteX12" fmla="*/ 217662 w 1074569"/>
              <a:gd name="connsiteY12" fmla="*/ 370078 h 740155"/>
              <a:gd name="connsiteX13" fmla="*/ 478378 w 1074569"/>
              <a:gd name="connsiteY13" fmla="*/ 428954 h 740155"/>
              <a:gd name="connsiteX14" fmla="*/ 663403 w 1074569"/>
              <a:gd name="connsiteY14" fmla="*/ 420543 h 740155"/>
              <a:gd name="connsiteX15" fmla="*/ 764325 w 1074569"/>
              <a:gd name="connsiteY15" fmla="*/ 344845 h 740155"/>
              <a:gd name="connsiteX16" fmla="*/ 797966 w 1074569"/>
              <a:gd name="connsiteY16" fmla="*/ 243915 h 740155"/>
              <a:gd name="connsiteX17" fmla="*/ 722274 w 1074569"/>
              <a:gd name="connsiteY17" fmla="*/ 159807 h 740155"/>
              <a:gd name="connsiteX18" fmla="*/ 629762 w 1074569"/>
              <a:gd name="connsiteY18" fmla="*/ 126163 h 740155"/>
              <a:gd name="connsiteX19" fmla="*/ 377456 w 1074569"/>
              <a:gd name="connsiteY19" fmla="*/ 67287 h 740155"/>
              <a:gd name="connsiteX20" fmla="*/ 175611 w 1074569"/>
              <a:gd name="connsiteY20" fmla="*/ 126163 h 740155"/>
              <a:gd name="connsiteX21" fmla="*/ 167201 w 1074569"/>
              <a:gd name="connsiteY21" fmla="*/ 168217 h 740155"/>
              <a:gd name="connsiteX22" fmla="*/ 175611 w 1074569"/>
              <a:gd name="connsiteY22" fmla="*/ 235504 h 740155"/>
              <a:gd name="connsiteX23" fmla="*/ 209252 w 1074569"/>
              <a:gd name="connsiteY23" fmla="*/ 302791 h 740155"/>
              <a:gd name="connsiteX24" fmla="*/ 284943 w 1074569"/>
              <a:gd name="connsiteY24" fmla="*/ 420543 h 740155"/>
              <a:gd name="connsiteX25" fmla="*/ 284943 w 1074569"/>
              <a:gd name="connsiteY25" fmla="*/ 555117 h 740155"/>
              <a:gd name="connsiteX26" fmla="*/ 259713 w 1074569"/>
              <a:gd name="connsiteY26" fmla="*/ 563528 h 740155"/>
              <a:gd name="connsiteX27" fmla="*/ 125150 w 1074569"/>
              <a:gd name="connsiteY27" fmla="*/ 529884 h 740155"/>
              <a:gd name="connsiteX28" fmla="*/ 49458 w 1074569"/>
              <a:gd name="connsiteY28" fmla="*/ 513062 h 740155"/>
              <a:gd name="connsiteX29" fmla="*/ 671813 w 1074569"/>
              <a:gd name="connsiteY29" fmla="*/ 462597 h 740155"/>
              <a:gd name="connsiteX30" fmla="*/ 865248 w 1074569"/>
              <a:gd name="connsiteY30" fmla="*/ 428954 h 740155"/>
              <a:gd name="connsiteX31" fmla="*/ 957760 w 1074569"/>
              <a:gd name="connsiteY31" fmla="*/ 386900 h 740155"/>
              <a:gd name="connsiteX32" fmla="*/ 974581 w 1074569"/>
              <a:gd name="connsiteY32" fmla="*/ 344845 h 740155"/>
              <a:gd name="connsiteX33" fmla="*/ 890479 w 1074569"/>
              <a:gd name="connsiteY33" fmla="*/ 176628 h 740155"/>
              <a:gd name="connsiteX34" fmla="*/ 747505 w 1074569"/>
              <a:gd name="connsiteY34" fmla="*/ 33644 h 740155"/>
              <a:gd name="connsiteX35" fmla="*/ 697044 w 1074569"/>
              <a:gd name="connsiteY35" fmla="*/ 16822 h 740155"/>
              <a:gd name="connsiteX36" fmla="*/ 621352 w 1074569"/>
              <a:gd name="connsiteY36" fmla="*/ 8411 h 740155"/>
              <a:gd name="connsiteX37" fmla="*/ 377456 w 1074569"/>
              <a:gd name="connsiteY37" fmla="*/ 58876 h 740155"/>
              <a:gd name="connsiteX38" fmla="*/ 343815 w 1074569"/>
              <a:gd name="connsiteY38" fmla="*/ 117752 h 740155"/>
              <a:gd name="connsiteX39" fmla="*/ 335405 w 1074569"/>
              <a:gd name="connsiteY39" fmla="*/ 277558 h 740155"/>
              <a:gd name="connsiteX40" fmla="*/ 394276 w 1074569"/>
              <a:gd name="connsiteY40" fmla="*/ 386900 h 740155"/>
              <a:gd name="connsiteX41" fmla="*/ 520429 w 1074569"/>
              <a:gd name="connsiteY41" fmla="*/ 571938 h 740155"/>
              <a:gd name="connsiteX42" fmla="*/ 512019 w 1074569"/>
              <a:gd name="connsiteY42" fmla="*/ 630814 h 740155"/>
              <a:gd name="connsiteX43" fmla="*/ 436327 w 1074569"/>
              <a:gd name="connsiteY43" fmla="*/ 689690 h 740155"/>
              <a:gd name="connsiteX44" fmla="*/ 394276 w 1074569"/>
              <a:gd name="connsiteY44" fmla="*/ 706512 h 740155"/>
              <a:gd name="connsiteX45" fmla="*/ 352225 w 1074569"/>
              <a:gd name="connsiteY45" fmla="*/ 714923 h 740155"/>
              <a:gd name="connsiteX46" fmla="*/ 318584 w 1074569"/>
              <a:gd name="connsiteY46" fmla="*/ 723334 h 740155"/>
              <a:gd name="connsiteX47" fmla="*/ 284943 w 1074569"/>
              <a:gd name="connsiteY47" fmla="*/ 714923 h 740155"/>
              <a:gd name="connsiteX48" fmla="*/ 234482 w 1074569"/>
              <a:gd name="connsiteY48" fmla="*/ 639225 h 740155"/>
              <a:gd name="connsiteX49" fmla="*/ 242892 w 1074569"/>
              <a:gd name="connsiteY49" fmla="*/ 412132 h 740155"/>
              <a:gd name="connsiteX50" fmla="*/ 318584 w 1074569"/>
              <a:gd name="connsiteY50" fmla="*/ 395310 h 740155"/>
              <a:gd name="connsiteX51" fmla="*/ 612942 w 1074569"/>
              <a:gd name="connsiteY51" fmla="*/ 412132 h 740155"/>
              <a:gd name="connsiteX52" fmla="*/ 764325 w 1074569"/>
              <a:gd name="connsiteY52" fmla="*/ 428954 h 740155"/>
              <a:gd name="connsiteX53" fmla="*/ 1058683 w 1074569"/>
              <a:gd name="connsiteY53" fmla="*/ 412132 h 740155"/>
              <a:gd name="connsiteX54" fmla="*/ 1050273 w 1074569"/>
              <a:gd name="connsiteY54" fmla="*/ 243915 h 740155"/>
              <a:gd name="connsiteX55" fmla="*/ 982991 w 1074569"/>
              <a:gd name="connsiteY55" fmla="*/ 109341 h 740155"/>
              <a:gd name="connsiteX56" fmla="*/ 957760 w 1074569"/>
              <a:gd name="connsiteY56" fmla="*/ 75698 h 740155"/>
              <a:gd name="connsiteX57" fmla="*/ 873658 w 1074569"/>
              <a:gd name="connsiteY57" fmla="*/ 33644 h 740155"/>
              <a:gd name="connsiteX58" fmla="*/ 663403 w 1074569"/>
              <a:gd name="connsiteY58" fmla="*/ 0 h 740155"/>
              <a:gd name="connsiteX59" fmla="*/ 411097 w 1074569"/>
              <a:gd name="connsiteY59" fmla="*/ 42055 h 740155"/>
              <a:gd name="connsiteX60" fmla="*/ 377456 w 1074569"/>
              <a:gd name="connsiteY60" fmla="*/ 75698 h 740155"/>
              <a:gd name="connsiteX61" fmla="*/ 436327 w 1074569"/>
              <a:gd name="connsiteY61" fmla="*/ 243915 h 740155"/>
              <a:gd name="connsiteX62" fmla="*/ 587711 w 1074569"/>
              <a:gd name="connsiteY62" fmla="*/ 412132 h 740155"/>
              <a:gd name="connsiteX63" fmla="*/ 629762 w 1074569"/>
              <a:gd name="connsiteY63" fmla="*/ 462597 h 740155"/>
              <a:gd name="connsiteX64" fmla="*/ 663403 w 1074569"/>
              <a:gd name="connsiteY64" fmla="*/ 529884 h 740155"/>
              <a:gd name="connsiteX65" fmla="*/ 638172 w 1074569"/>
              <a:gd name="connsiteY65" fmla="*/ 706512 h 740155"/>
              <a:gd name="connsiteX66" fmla="*/ 612942 w 1074569"/>
              <a:gd name="connsiteY66" fmla="*/ 723334 h 740155"/>
              <a:gd name="connsiteX67" fmla="*/ 570891 w 1074569"/>
              <a:gd name="connsiteY67" fmla="*/ 740155 h 740155"/>
              <a:gd name="connsiteX68" fmla="*/ 419507 w 1074569"/>
              <a:gd name="connsiteY68" fmla="*/ 714923 h 740155"/>
              <a:gd name="connsiteX69" fmla="*/ 369046 w 1074569"/>
              <a:gd name="connsiteY69" fmla="*/ 639225 h 740155"/>
              <a:gd name="connsiteX70" fmla="*/ 293354 w 1074569"/>
              <a:gd name="connsiteY70" fmla="*/ 454186 h 740155"/>
              <a:gd name="connsiteX71" fmla="*/ 318584 w 1074569"/>
              <a:gd name="connsiteY71" fmla="*/ 395310 h 740155"/>
              <a:gd name="connsiteX72" fmla="*/ 461558 w 1074569"/>
              <a:gd name="connsiteY72" fmla="*/ 361667 h 740155"/>
              <a:gd name="connsiteX73" fmla="*/ 671813 w 1074569"/>
              <a:gd name="connsiteY73" fmla="*/ 344845 h 740155"/>
              <a:gd name="connsiteX74" fmla="*/ 823197 w 1074569"/>
              <a:gd name="connsiteY74" fmla="*/ 311202 h 740155"/>
              <a:gd name="connsiteX75" fmla="*/ 856838 w 1074569"/>
              <a:gd name="connsiteY75" fmla="*/ 294380 h 740155"/>
              <a:gd name="connsiteX76" fmla="*/ 882068 w 1074569"/>
              <a:gd name="connsiteY76" fmla="*/ 243915 h 740155"/>
              <a:gd name="connsiteX77" fmla="*/ 865248 w 1074569"/>
              <a:gd name="connsiteY77" fmla="*/ 100931 h 740155"/>
              <a:gd name="connsiteX78" fmla="*/ 823197 w 1074569"/>
              <a:gd name="connsiteY78" fmla="*/ 67287 h 740155"/>
              <a:gd name="connsiteX79" fmla="*/ 789556 w 1074569"/>
              <a:gd name="connsiteY79" fmla="*/ 58876 h 740155"/>
              <a:gd name="connsiteX80" fmla="*/ 671813 w 1074569"/>
              <a:gd name="connsiteY80" fmla="*/ 84109 h 740155"/>
              <a:gd name="connsiteX81" fmla="*/ 604531 w 1074569"/>
              <a:gd name="connsiteY81" fmla="*/ 201861 h 740155"/>
              <a:gd name="connsiteX82" fmla="*/ 638172 w 1074569"/>
              <a:gd name="connsiteY82" fmla="*/ 420543 h 740155"/>
              <a:gd name="connsiteX83" fmla="*/ 663403 w 1074569"/>
              <a:gd name="connsiteY83" fmla="*/ 445776 h 740155"/>
              <a:gd name="connsiteX84" fmla="*/ 722274 w 1074569"/>
              <a:gd name="connsiteY84" fmla="*/ 487830 h 740155"/>
              <a:gd name="connsiteX85" fmla="*/ 747505 w 1074569"/>
              <a:gd name="connsiteY85" fmla="*/ 538295 h 740155"/>
              <a:gd name="connsiteX86" fmla="*/ 747505 w 1074569"/>
              <a:gd name="connsiteY86" fmla="*/ 546706 h 74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074569" h="740155">
                <a:moveTo>
                  <a:pt x="394276" y="109341"/>
                </a:moveTo>
                <a:cubicBezTo>
                  <a:pt x="305855" y="73971"/>
                  <a:pt x="322517" y="73918"/>
                  <a:pt x="167201" y="100931"/>
                </a:cubicBezTo>
                <a:cubicBezTo>
                  <a:pt x="158466" y="102450"/>
                  <a:pt x="161594" y="117752"/>
                  <a:pt x="158790" y="126163"/>
                </a:cubicBezTo>
                <a:cubicBezTo>
                  <a:pt x="164397" y="162610"/>
                  <a:pt x="164507" y="200340"/>
                  <a:pt x="175611" y="235504"/>
                </a:cubicBezTo>
                <a:cubicBezTo>
                  <a:pt x="181699" y="254782"/>
                  <a:pt x="198851" y="268633"/>
                  <a:pt x="209252" y="285969"/>
                </a:cubicBezTo>
                <a:cubicBezTo>
                  <a:pt x="215702" y="296721"/>
                  <a:pt x="219983" y="308653"/>
                  <a:pt x="226072" y="319613"/>
                </a:cubicBezTo>
                <a:cubicBezTo>
                  <a:pt x="234011" y="333903"/>
                  <a:pt x="242893" y="347649"/>
                  <a:pt x="251303" y="361667"/>
                </a:cubicBezTo>
                <a:cubicBezTo>
                  <a:pt x="248499" y="386900"/>
                  <a:pt x="257824" y="416832"/>
                  <a:pt x="242892" y="437365"/>
                </a:cubicBezTo>
                <a:cubicBezTo>
                  <a:pt x="230889" y="453871"/>
                  <a:pt x="204430" y="454186"/>
                  <a:pt x="184021" y="454186"/>
                </a:cubicBezTo>
                <a:cubicBezTo>
                  <a:pt x="133249" y="454186"/>
                  <a:pt x="83098" y="442972"/>
                  <a:pt x="32637" y="437365"/>
                </a:cubicBezTo>
                <a:cubicBezTo>
                  <a:pt x="27674" y="427438"/>
                  <a:pt x="-25961" y="344094"/>
                  <a:pt x="15817" y="328024"/>
                </a:cubicBezTo>
                <a:cubicBezTo>
                  <a:pt x="47648" y="315780"/>
                  <a:pt x="83351" y="337889"/>
                  <a:pt x="116739" y="344845"/>
                </a:cubicBezTo>
                <a:cubicBezTo>
                  <a:pt x="150687" y="351918"/>
                  <a:pt x="183811" y="362555"/>
                  <a:pt x="217662" y="370078"/>
                </a:cubicBezTo>
                <a:cubicBezTo>
                  <a:pt x="526336" y="438677"/>
                  <a:pt x="154308" y="347929"/>
                  <a:pt x="478378" y="428954"/>
                </a:cubicBezTo>
                <a:cubicBezTo>
                  <a:pt x="540053" y="426150"/>
                  <a:pt x="602626" y="431397"/>
                  <a:pt x="663403" y="420543"/>
                </a:cubicBezTo>
                <a:cubicBezTo>
                  <a:pt x="680887" y="417421"/>
                  <a:pt x="753784" y="353630"/>
                  <a:pt x="764325" y="344845"/>
                </a:cubicBezTo>
                <a:cubicBezTo>
                  <a:pt x="780595" y="312302"/>
                  <a:pt x="801505" y="282848"/>
                  <a:pt x="797966" y="243915"/>
                </a:cubicBezTo>
                <a:cubicBezTo>
                  <a:pt x="793965" y="199903"/>
                  <a:pt x="758648" y="177996"/>
                  <a:pt x="722274" y="159807"/>
                </a:cubicBezTo>
                <a:cubicBezTo>
                  <a:pt x="692925" y="145132"/>
                  <a:pt x="661001" y="136205"/>
                  <a:pt x="629762" y="126163"/>
                </a:cubicBezTo>
                <a:cubicBezTo>
                  <a:pt x="480483" y="78176"/>
                  <a:pt x="514311" y="88344"/>
                  <a:pt x="377456" y="67287"/>
                </a:cubicBezTo>
                <a:cubicBezTo>
                  <a:pt x="188123" y="91985"/>
                  <a:pt x="197024" y="29797"/>
                  <a:pt x="175611" y="126163"/>
                </a:cubicBezTo>
                <a:cubicBezTo>
                  <a:pt x="172510" y="140118"/>
                  <a:pt x="170004" y="154199"/>
                  <a:pt x="167201" y="168217"/>
                </a:cubicBezTo>
                <a:cubicBezTo>
                  <a:pt x="170004" y="190646"/>
                  <a:pt x="168869" y="213929"/>
                  <a:pt x="175611" y="235504"/>
                </a:cubicBezTo>
                <a:cubicBezTo>
                  <a:pt x="183090" y="259439"/>
                  <a:pt x="197452" y="280665"/>
                  <a:pt x="209252" y="302791"/>
                </a:cubicBezTo>
                <a:cubicBezTo>
                  <a:pt x="242858" y="365808"/>
                  <a:pt x="242557" y="361198"/>
                  <a:pt x="284943" y="420543"/>
                </a:cubicBezTo>
                <a:cubicBezTo>
                  <a:pt x="294947" y="470563"/>
                  <a:pt x="304353" y="496882"/>
                  <a:pt x="284943" y="555117"/>
                </a:cubicBezTo>
                <a:cubicBezTo>
                  <a:pt x="282140" y="563527"/>
                  <a:pt x="268123" y="560724"/>
                  <a:pt x="259713" y="563528"/>
                </a:cubicBezTo>
                <a:cubicBezTo>
                  <a:pt x="214859" y="552313"/>
                  <a:pt x="170235" y="540132"/>
                  <a:pt x="125150" y="529884"/>
                </a:cubicBezTo>
                <a:cubicBezTo>
                  <a:pt x="32113" y="508737"/>
                  <a:pt x="108453" y="532729"/>
                  <a:pt x="49458" y="513062"/>
                </a:cubicBezTo>
                <a:cubicBezTo>
                  <a:pt x="275103" y="400233"/>
                  <a:pt x="35330" y="511561"/>
                  <a:pt x="671813" y="462597"/>
                </a:cubicBezTo>
                <a:cubicBezTo>
                  <a:pt x="737066" y="457577"/>
                  <a:pt x="800770" y="440168"/>
                  <a:pt x="865248" y="428954"/>
                </a:cubicBezTo>
                <a:cubicBezTo>
                  <a:pt x="896085" y="414936"/>
                  <a:pt x="930911" y="407554"/>
                  <a:pt x="957760" y="386900"/>
                </a:cubicBezTo>
                <a:cubicBezTo>
                  <a:pt x="969727" y="377694"/>
                  <a:pt x="974581" y="359943"/>
                  <a:pt x="974581" y="344845"/>
                </a:cubicBezTo>
                <a:cubicBezTo>
                  <a:pt x="974581" y="257978"/>
                  <a:pt x="945656" y="242320"/>
                  <a:pt x="890479" y="176628"/>
                </a:cubicBezTo>
                <a:cubicBezTo>
                  <a:pt x="825212" y="98923"/>
                  <a:pt x="819142" y="62301"/>
                  <a:pt x="747505" y="33644"/>
                </a:cubicBezTo>
                <a:cubicBezTo>
                  <a:pt x="731043" y="27059"/>
                  <a:pt x="714430" y="20300"/>
                  <a:pt x="697044" y="16822"/>
                </a:cubicBezTo>
                <a:cubicBezTo>
                  <a:pt x="672151" y="11843"/>
                  <a:pt x="646583" y="11215"/>
                  <a:pt x="621352" y="8411"/>
                </a:cubicBezTo>
                <a:cubicBezTo>
                  <a:pt x="563546" y="13917"/>
                  <a:pt x="436672" y="4590"/>
                  <a:pt x="377456" y="58876"/>
                </a:cubicBezTo>
                <a:cubicBezTo>
                  <a:pt x="360795" y="74150"/>
                  <a:pt x="355029" y="98127"/>
                  <a:pt x="343815" y="117752"/>
                </a:cubicBezTo>
                <a:cubicBezTo>
                  <a:pt x="325905" y="180442"/>
                  <a:pt x="311763" y="203671"/>
                  <a:pt x="335405" y="277558"/>
                </a:cubicBezTo>
                <a:cubicBezTo>
                  <a:pt x="348020" y="316983"/>
                  <a:pt x="371836" y="352116"/>
                  <a:pt x="394276" y="386900"/>
                </a:cubicBezTo>
                <a:cubicBezTo>
                  <a:pt x="553831" y="634229"/>
                  <a:pt x="467136" y="465342"/>
                  <a:pt x="520429" y="571938"/>
                </a:cubicBezTo>
                <a:cubicBezTo>
                  <a:pt x="517626" y="591563"/>
                  <a:pt x="518793" y="612183"/>
                  <a:pt x="512019" y="630814"/>
                </a:cubicBezTo>
                <a:cubicBezTo>
                  <a:pt x="498970" y="666704"/>
                  <a:pt x="467848" y="675361"/>
                  <a:pt x="436327" y="689690"/>
                </a:cubicBezTo>
                <a:cubicBezTo>
                  <a:pt x="422583" y="695937"/>
                  <a:pt x="408736" y="702174"/>
                  <a:pt x="394276" y="706512"/>
                </a:cubicBezTo>
                <a:cubicBezTo>
                  <a:pt x="380584" y="710620"/>
                  <a:pt x="366179" y="711822"/>
                  <a:pt x="352225" y="714923"/>
                </a:cubicBezTo>
                <a:cubicBezTo>
                  <a:pt x="340941" y="717431"/>
                  <a:pt x="329798" y="720530"/>
                  <a:pt x="318584" y="723334"/>
                </a:cubicBezTo>
                <a:cubicBezTo>
                  <a:pt x="307370" y="720530"/>
                  <a:pt x="294979" y="720658"/>
                  <a:pt x="284943" y="714923"/>
                </a:cubicBezTo>
                <a:cubicBezTo>
                  <a:pt x="257975" y="699511"/>
                  <a:pt x="246754" y="663771"/>
                  <a:pt x="234482" y="639225"/>
                </a:cubicBezTo>
                <a:cubicBezTo>
                  <a:pt x="219237" y="562990"/>
                  <a:pt x="193963" y="489610"/>
                  <a:pt x="242892" y="412132"/>
                </a:cubicBezTo>
                <a:cubicBezTo>
                  <a:pt x="256693" y="390279"/>
                  <a:pt x="293353" y="400917"/>
                  <a:pt x="318584" y="395310"/>
                </a:cubicBezTo>
                <a:lnTo>
                  <a:pt x="612942" y="412132"/>
                </a:lnTo>
                <a:cubicBezTo>
                  <a:pt x="663570" y="415953"/>
                  <a:pt x="713553" y="428954"/>
                  <a:pt x="764325" y="428954"/>
                </a:cubicBezTo>
                <a:cubicBezTo>
                  <a:pt x="862604" y="428954"/>
                  <a:pt x="960564" y="417739"/>
                  <a:pt x="1058683" y="412132"/>
                </a:cubicBezTo>
                <a:cubicBezTo>
                  <a:pt x="1079545" y="349541"/>
                  <a:pt x="1082867" y="351485"/>
                  <a:pt x="1050273" y="243915"/>
                </a:cubicBezTo>
                <a:cubicBezTo>
                  <a:pt x="1035730" y="195918"/>
                  <a:pt x="1007159" y="153286"/>
                  <a:pt x="982991" y="109341"/>
                </a:cubicBezTo>
                <a:cubicBezTo>
                  <a:pt x="976236" y="97058"/>
                  <a:pt x="969285" y="83677"/>
                  <a:pt x="957760" y="75698"/>
                </a:cubicBezTo>
                <a:cubicBezTo>
                  <a:pt x="931990" y="57856"/>
                  <a:pt x="904014" y="41450"/>
                  <a:pt x="873658" y="33644"/>
                </a:cubicBezTo>
                <a:cubicBezTo>
                  <a:pt x="804918" y="15967"/>
                  <a:pt x="733488" y="11215"/>
                  <a:pt x="663403" y="0"/>
                </a:cubicBezTo>
                <a:cubicBezTo>
                  <a:pt x="534247" y="5871"/>
                  <a:pt x="500734" y="-17708"/>
                  <a:pt x="411097" y="42055"/>
                </a:cubicBezTo>
                <a:cubicBezTo>
                  <a:pt x="397902" y="50852"/>
                  <a:pt x="388670" y="64484"/>
                  <a:pt x="377456" y="75698"/>
                </a:cubicBezTo>
                <a:cubicBezTo>
                  <a:pt x="397080" y="131770"/>
                  <a:pt x="410453" y="190438"/>
                  <a:pt x="436327" y="243915"/>
                </a:cubicBezTo>
                <a:cubicBezTo>
                  <a:pt x="478436" y="330947"/>
                  <a:pt x="522107" y="346523"/>
                  <a:pt x="587711" y="412132"/>
                </a:cubicBezTo>
                <a:cubicBezTo>
                  <a:pt x="603193" y="427616"/>
                  <a:pt x="617922" y="444178"/>
                  <a:pt x="629762" y="462597"/>
                </a:cubicBezTo>
                <a:cubicBezTo>
                  <a:pt x="643321" y="483691"/>
                  <a:pt x="663403" y="529884"/>
                  <a:pt x="663403" y="529884"/>
                </a:cubicBezTo>
                <a:cubicBezTo>
                  <a:pt x="661616" y="560271"/>
                  <a:pt x="674412" y="663021"/>
                  <a:pt x="638172" y="706512"/>
                </a:cubicBezTo>
                <a:cubicBezTo>
                  <a:pt x="631701" y="714277"/>
                  <a:pt x="621983" y="718813"/>
                  <a:pt x="612942" y="723334"/>
                </a:cubicBezTo>
                <a:cubicBezTo>
                  <a:pt x="599439" y="730086"/>
                  <a:pt x="584908" y="734548"/>
                  <a:pt x="570891" y="740155"/>
                </a:cubicBezTo>
                <a:cubicBezTo>
                  <a:pt x="520430" y="731744"/>
                  <a:pt x="465263" y="737803"/>
                  <a:pt x="419507" y="714923"/>
                </a:cubicBezTo>
                <a:cubicBezTo>
                  <a:pt x="392384" y="701360"/>
                  <a:pt x="383566" y="665848"/>
                  <a:pt x="369046" y="639225"/>
                </a:cubicBezTo>
                <a:cubicBezTo>
                  <a:pt x="325038" y="558538"/>
                  <a:pt x="319615" y="532979"/>
                  <a:pt x="293354" y="454186"/>
                </a:cubicBezTo>
                <a:cubicBezTo>
                  <a:pt x="301764" y="434561"/>
                  <a:pt x="303487" y="410408"/>
                  <a:pt x="318584" y="395310"/>
                </a:cubicBezTo>
                <a:cubicBezTo>
                  <a:pt x="349123" y="364769"/>
                  <a:pt x="427771" y="364563"/>
                  <a:pt x="461558" y="361667"/>
                </a:cubicBezTo>
                <a:lnTo>
                  <a:pt x="671813" y="344845"/>
                </a:lnTo>
                <a:cubicBezTo>
                  <a:pt x="725826" y="335024"/>
                  <a:pt x="772333" y="329700"/>
                  <a:pt x="823197" y="311202"/>
                </a:cubicBezTo>
                <a:cubicBezTo>
                  <a:pt x="834980" y="306917"/>
                  <a:pt x="845624" y="299987"/>
                  <a:pt x="856838" y="294380"/>
                </a:cubicBezTo>
                <a:cubicBezTo>
                  <a:pt x="865248" y="277558"/>
                  <a:pt x="875641" y="261590"/>
                  <a:pt x="882068" y="243915"/>
                </a:cubicBezTo>
                <a:cubicBezTo>
                  <a:pt x="899503" y="195964"/>
                  <a:pt x="888553" y="147544"/>
                  <a:pt x="865248" y="100931"/>
                </a:cubicBezTo>
                <a:cubicBezTo>
                  <a:pt x="857220" y="84875"/>
                  <a:pt x="838889" y="76005"/>
                  <a:pt x="823197" y="67287"/>
                </a:cubicBezTo>
                <a:cubicBezTo>
                  <a:pt x="813093" y="61673"/>
                  <a:pt x="800770" y="61680"/>
                  <a:pt x="789556" y="58876"/>
                </a:cubicBezTo>
                <a:cubicBezTo>
                  <a:pt x="750308" y="67287"/>
                  <a:pt x="708087" y="66925"/>
                  <a:pt x="671813" y="84109"/>
                </a:cubicBezTo>
                <a:cubicBezTo>
                  <a:pt x="633434" y="102290"/>
                  <a:pt x="616657" y="169522"/>
                  <a:pt x="604531" y="201861"/>
                </a:cubicBezTo>
                <a:cubicBezTo>
                  <a:pt x="615745" y="274755"/>
                  <a:pt x="620868" y="348850"/>
                  <a:pt x="638172" y="420543"/>
                </a:cubicBezTo>
                <a:cubicBezTo>
                  <a:pt x="640963" y="432105"/>
                  <a:pt x="654372" y="438035"/>
                  <a:pt x="663403" y="445776"/>
                </a:cubicBezTo>
                <a:cubicBezTo>
                  <a:pt x="681652" y="461419"/>
                  <a:pt x="702312" y="474520"/>
                  <a:pt x="722274" y="487830"/>
                </a:cubicBezTo>
                <a:cubicBezTo>
                  <a:pt x="738720" y="512500"/>
                  <a:pt x="740541" y="510436"/>
                  <a:pt x="747505" y="538295"/>
                </a:cubicBezTo>
                <a:cubicBezTo>
                  <a:pt x="748185" y="541015"/>
                  <a:pt x="747505" y="543902"/>
                  <a:pt x="747505" y="54670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833426" y="2826047"/>
            <a:ext cx="0" cy="395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77429" y="4802598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177429" y="4290540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253155" y="5341897"/>
            <a:ext cx="630766" cy="159806"/>
          </a:xfrm>
          <a:custGeom>
            <a:avLst/>
            <a:gdLst>
              <a:gd name="connsiteX0" fmla="*/ 0 w 630766"/>
              <a:gd name="connsiteY0" fmla="*/ 109341 h 159806"/>
              <a:gd name="connsiteX1" fmla="*/ 185025 w 630766"/>
              <a:gd name="connsiteY1" fmla="*/ 8410 h 159806"/>
              <a:gd name="connsiteX2" fmla="*/ 252307 w 630766"/>
              <a:gd name="connsiteY2" fmla="*/ 0 h 159806"/>
              <a:gd name="connsiteX3" fmla="*/ 327998 w 630766"/>
              <a:gd name="connsiteY3" fmla="*/ 16821 h 159806"/>
              <a:gd name="connsiteX4" fmla="*/ 370050 w 630766"/>
              <a:gd name="connsiteY4" fmla="*/ 67286 h 159806"/>
              <a:gd name="connsiteX5" fmla="*/ 412101 w 630766"/>
              <a:gd name="connsiteY5" fmla="*/ 109341 h 159806"/>
              <a:gd name="connsiteX6" fmla="*/ 437331 w 630766"/>
              <a:gd name="connsiteY6" fmla="*/ 134573 h 159806"/>
              <a:gd name="connsiteX7" fmla="*/ 496203 w 630766"/>
              <a:gd name="connsiteY7" fmla="*/ 159806 h 159806"/>
              <a:gd name="connsiteX8" fmla="*/ 630766 w 630766"/>
              <a:gd name="connsiteY8" fmla="*/ 151395 h 15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766" h="159806">
                <a:moveTo>
                  <a:pt x="0" y="109341"/>
                </a:moveTo>
                <a:cubicBezTo>
                  <a:pt x="77353" y="51322"/>
                  <a:pt x="78204" y="42401"/>
                  <a:pt x="185025" y="8410"/>
                </a:cubicBezTo>
                <a:cubicBezTo>
                  <a:pt x="206563" y="1557"/>
                  <a:pt x="229880" y="2803"/>
                  <a:pt x="252307" y="0"/>
                </a:cubicBezTo>
                <a:cubicBezTo>
                  <a:pt x="277537" y="5607"/>
                  <a:pt x="304141" y="6880"/>
                  <a:pt x="327998" y="16821"/>
                </a:cubicBezTo>
                <a:cubicBezTo>
                  <a:pt x="347917" y="25121"/>
                  <a:pt x="357220" y="52622"/>
                  <a:pt x="370050" y="67286"/>
                </a:cubicBezTo>
                <a:cubicBezTo>
                  <a:pt x="383104" y="82206"/>
                  <a:pt x="398084" y="95323"/>
                  <a:pt x="412101" y="109341"/>
                </a:cubicBezTo>
                <a:cubicBezTo>
                  <a:pt x="420511" y="117752"/>
                  <a:pt x="426047" y="130812"/>
                  <a:pt x="437331" y="134573"/>
                </a:cubicBezTo>
                <a:cubicBezTo>
                  <a:pt x="474456" y="146949"/>
                  <a:pt x="454633" y="139019"/>
                  <a:pt x="496203" y="159806"/>
                </a:cubicBezTo>
                <a:lnTo>
                  <a:pt x="630766" y="151395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6443087"/>
            <a:ext cx="439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FASTQ_format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8314" y="4265680"/>
            <a:ext cx="29895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8314" y="4712460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1573" y="5317037"/>
            <a:ext cx="29895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5394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2-18 at 2.5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616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2600" y="6159500"/>
            <a:ext cx="191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Bioalgorithms.info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84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Alignment using Smith-Waterman(1981)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N-W Except: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Edges are initialized to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Maximum score is never less than 0.  No pointer unless score recorded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Traceback</a:t>
            </a:r>
            <a:r>
              <a:rPr lang="en-US" dirty="0" smtClean="0"/>
              <a:t> starts from the highest score in the matrix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849216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67554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48513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21485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094457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696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54809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6277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248709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7216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19465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371743" y="246631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05290" y="287316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405290" y="328002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405290" y="3686880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05290" y="409373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35395" y="442242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435395" y="477500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458616" y="5127578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468069" y="541380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68069" y="576638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827941" y="25935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007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569281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1946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331868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857971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330943" y="260552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87344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392297" y="25419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5938028" y="25600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766293" y="288601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343349" y="289097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3773885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330943" y="29496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873449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5421183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953799" y="295947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248709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21681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7194653" y="3239096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790953" y="32800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259263" y="33051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3857971" y="33436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265854" y="328850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636963" y="353448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109935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5853942" y="3290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6401109" y="331974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6889853" y="335655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7194653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2766294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3320695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3773452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433094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78936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5337097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853725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6369349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846982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194653" y="3930031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2790953" y="409082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3318689" y="409373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3792882" y="40272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4408145" y="403610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4803915" y="402720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5285776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5785627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6317023" y="40455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6889853" y="4099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7347053" y="410913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2918694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3384999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857971" y="440674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324059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4810582" y="443173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323769" y="4443217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5769856" y="4422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164623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6686696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7415150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2875039" y="477500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3347795" y="480017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3861196" y="4751699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 flipV="1">
            <a:off x="4369937" y="483861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821693" y="47902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 flipV="1">
            <a:off x="5337097" y="48286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6164623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6721681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7205545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 flipV="1">
            <a:off x="2859267" y="51275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3343349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3861196" y="51987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 flipV="1">
            <a:off x="4324059" y="519119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4859901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5475381" y="512867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7301308" y="541993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2851383" y="54872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287948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 flipV="1">
            <a:off x="334779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 flipV="1">
            <a:off x="3916178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4492231" y="548726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477581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477389" y="5480155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5869713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6369349" y="5545043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7361605" y="557399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3384999" y="58244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3961054" y="586450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4499115" y="5824440"/>
            <a:ext cx="7668" cy="312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492821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5421183" y="588805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5902827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6326913" y="589679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6853648" y="5859810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31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416354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67554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48513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21485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094457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696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54809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6277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248709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7216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19465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371743" y="246631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05290" y="287316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405290" y="328002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405290" y="3686880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05290" y="409373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35395" y="442242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435395" y="477500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458616" y="5127578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468069" y="541380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68069" y="576638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827941" y="25935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007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569281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1946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331868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857971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330943" y="260552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87344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392297" y="25419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5938028" y="25600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766293" y="288601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343349" y="289097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3773885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330943" y="29496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873449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5421183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953799" y="295947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248709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21681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7194653" y="3239096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790953" y="32800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259263" y="33051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3857971" y="33436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265854" y="328850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636963" y="353448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109935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5853942" y="3290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6401109" y="331974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6889853" y="335655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7194653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2766294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3320695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3773452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433094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78936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5337097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853725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6369349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846982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194653" y="3930031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2790953" y="409082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3318689" y="409373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3792882" y="40272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4408145" y="403610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4803915" y="402720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5285776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5785627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6317023" y="40455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6889853" y="4099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7347053" y="410913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2918694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3384999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857971" y="440674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324059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4810582" y="443173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323769" y="4443217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5769856" y="4422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164623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6686696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7415150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2875039" y="477500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3347795" y="480017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3861196" y="4751699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 flipV="1">
            <a:off x="4369937" y="483861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821693" y="47902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 flipV="1">
            <a:off x="5337097" y="48286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6164623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6721681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7205545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 flipV="1">
            <a:off x="2859267" y="51275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3343349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3861196" y="51987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 flipV="1">
            <a:off x="4324059" y="519119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4859901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5475381" y="512867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7301308" y="541993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2851383" y="54872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287948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 flipV="1">
            <a:off x="334779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 flipV="1">
            <a:off x="3916178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4492231" y="548726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477581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477389" y="5480155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5869713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6369349" y="5545043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7361605" y="557399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3384999" y="58244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3961054" y="586450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4499115" y="5824440"/>
            <a:ext cx="7668" cy="312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492821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5421183" y="588805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5902827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6326913" y="589679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6853648" y="5859810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31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65852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Arrow Connector 95"/>
          <p:cNvCxnSpPr/>
          <p:nvPr/>
        </p:nvCxnSpPr>
        <p:spPr>
          <a:xfrm flipH="1" flipV="1">
            <a:off x="5264170" y="44475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236456" y="25809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5796520" y="260778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5776440" y="44503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5348256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5864834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 flipV="1">
            <a:off x="4281456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6334041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 flipV="1">
            <a:off x="6784664" y="334597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4349770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6354797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H="1" flipV="1">
            <a:off x="6808865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141022" y="389488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 flipV="1">
            <a:off x="3790970" y="401953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 flipV="1">
            <a:off x="7277519" y="408314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7445691" y="444759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 flipV="1">
            <a:off x="5332484" y="487892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 flipV="1">
            <a:off x="4265684" y="517627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 flipV="1">
            <a:off x="3813112" y="554504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 flipV="1">
            <a:off x="3875056" y="589679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 flipV="1">
            <a:off x="7277519" y="5862922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47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868729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Arrow Connector 95"/>
          <p:cNvCxnSpPr/>
          <p:nvPr/>
        </p:nvCxnSpPr>
        <p:spPr>
          <a:xfrm flipH="1" flipV="1">
            <a:off x="5264170" y="44475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3839018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236456" y="25809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5796520" y="260778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5776440" y="44503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5348256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5864834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 flipV="1">
            <a:off x="4281456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6334041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 flipV="1">
            <a:off x="6784664" y="334597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4349770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6354797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H="1" flipV="1">
            <a:off x="6808865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141022" y="389488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 flipV="1">
            <a:off x="3790970" y="401953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 flipV="1">
            <a:off x="7277519" y="408314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7445691" y="444759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 flipV="1">
            <a:off x="5332484" y="487892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 flipV="1">
            <a:off x="4265684" y="517627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 flipV="1">
            <a:off x="3813112" y="554504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00" y="1417638"/>
            <a:ext cx="54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Start </a:t>
            </a:r>
            <a:r>
              <a:rPr lang="en-US" dirty="0" err="1" smtClean="0">
                <a:latin typeface="Courier"/>
                <a:cs typeface="Courier"/>
              </a:rPr>
              <a:t>traceback</a:t>
            </a:r>
            <a:r>
              <a:rPr lang="en-US" dirty="0" smtClean="0">
                <a:latin typeface="Courier"/>
                <a:cs typeface="Courier"/>
              </a:rPr>
              <a:t> at the highest score …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209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17760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Arrow Connector 95"/>
          <p:cNvCxnSpPr/>
          <p:nvPr/>
        </p:nvCxnSpPr>
        <p:spPr>
          <a:xfrm flipH="1" flipV="1">
            <a:off x="5264170" y="44475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3839018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236456" y="25809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5796520" y="260778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5776440" y="44503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5348256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5864834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 flipV="1">
            <a:off x="4281456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6334041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 flipV="1">
            <a:off x="6784664" y="334597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4349770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6354797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H="1" flipV="1">
            <a:off x="6808865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141022" y="389488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 flipV="1">
            <a:off x="3790970" y="401953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 flipV="1">
            <a:off x="7277519" y="408314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7445691" y="444759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 flipV="1">
            <a:off x="5332484" y="487892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 flipV="1">
            <a:off x="4265684" y="517627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 flipV="1">
            <a:off x="3813112" y="554504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0" y="1150938"/>
            <a:ext cx="2401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Alignment = </a:t>
            </a:r>
            <a:r>
              <a:rPr lang="en-US" dirty="0" smtClean="0">
                <a:latin typeface="Courier"/>
                <a:cs typeface="Courier"/>
              </a:rPr>
              <a:t>TTCC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TTCC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1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S-W alignment of</a:t>
            </a:r>
          </a:p>
          <a:p>
            <a:pPr lvl="1"/>
            <a:r>
              <a:rPr lang="en-US" dirty="0" smtClean="0"/>
              <a:t>Top: ATGCGT</a:t>
            </a:r>
          </a:p>
          <a:p>
            <a:pPr lvl="1"/>
            <a:r>
              <a:rPr lang="en-US" dirty="0" smtClean="0"/>
              <a:t>Bottom: GCCCGT</a:t>
            </a:r>
          </a:p>
          <a:p>
            <a:r>
              <a:rPr lang="en-US" dirty="0" smtClean="0"/>
              <a:t>Sub matrix: +1 for match, -1 for mismatch</a:t>
            </a:r>
          </a:p>
          <a:p>
            <a:r>
              <a:rPr lang="en-US" dirty="0" smtClean="0"/>
              <a:t>Gap = -1</a:t>
            </a:r>
          </a:p>
          <a:p>
            <a:r>
              <a:rPr lang="en-US" dirty="0" smtClean="0"/>
              <a:t>Recursion relation:</a:t>
            </a:r>
          </a:p>
          <a:p>
            <a:pPr lvl="1"/>
            <a:r>
              <a:rPr lang="en-US" b="1" dirty="0"/>
              <a:t>T(i-1, j-1) + </a:t>
            </a:r>
            <a:r>
              <a:rPr lang="en-US" b="1" dirty="0" smtClean="0">
                <a:solidFill>
                  <a:srgbClr val="FF0000"/>
                </a:solidFill>
              </a:rPr>
              <a:t>score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T(i-1, j)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</a:t>
            </a:r>
            <a:r>
              <a:rPr lang="en-US" b="1" dirty="0" err="1"/>
              <a:t>i</a:t>
            </a:r>
            <a:r>
              <a:rPr lang="en-US" b="1" dirty="0"/>
              <a:t>, j-1)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06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57188" y="960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IE" sz="3200" dirty="0">
                <a:latin typeface="Calibri" charset="0"/>
              </a:rPr>
              <a:t>For </a:t>
            </a:r>
            <a:r>
              <a:rPr lang="en-IE" sz="3200" dirty="0" smtClean="0">
                <a:latin typeface="Calibri" charset="0"/>
              </a:rPr>
              <a:t>N-W and S-W pairwise alignments</a:t>
            </a:r>
          </a:p>
          <a:p>
            <a:pPr marL="0" indent="0">
              <a:spcBef>
                <a:spcPct val="20000"/>
              </a:spcBef>
            </a:pPr>
            <a:endParaRPr lang="en-IE" sz="3200" dirty="0">
              <a:latin typeface="Calibri" charset="0"/>
            </a:endParaRPr>
          </a:p>
          <a:p>
            <a:pPr>
              <a:spcBef>
                <a:spcPct val="20000"/>
              </a:spcBef>
              <a:buFont typeface="Arial"/>
              <a:buChar char="•"/>
            </a:pPr>
            <a:r>
              <a:rPr lang="en-IE" b="1" dirty="0">
                <a:solidFill>
                  <a:srgbClr val="FF0000"/>
                </a:solidFill>
                <a:latin typeface="Calibri" charset="0"/>
              </a:rPr>
              <a:t>	pairwiseAlignment()</a:t>
            </a:r>
            <a:r>
              <a:rPr lang="en-IE" b="1" dirty="0">
                <a:latin typeface="Calibri" charset="0"/>
              </a:rPr>
              <a:t> </a:t>
            </a:r>
            <a:r>
              <a:rPr lang="en-IE" dirty="0">
                <a:latin typeface="Calibri" charset="0"/>
              </a:rPr>
              <a:t>in the “Biostrings” R library</a:t>
            </a:r>
          </a:p>
          <a:p>
            <a:pPr>
              <a:spcBef>
                <a:spcPct val="20000"/>
              </a:spcBef>
              <a:buFont typeface="Arial"/>
              <a:buChar char="•"/>
            </a:pPr>
            <a:r>
              <a:rPr lang="en-IE" dirty="0">
                <a:latin typeface="Calibri" charset="0"/>
              </a:rPr>
              <a:t>	</a:t>
            </a:r>
            <a:r>
              <a:rPr lang="en-IE" dirty="0" smtClean="0">
                <a:latin typeface="Calibri" charset="0"/>
              </a:rPr>
              <a:t>EMBOSS (http://emboss.sourceforge.net</a:t>
            </a:r>
            <a:r>
              <a:rPr lang="en-IE" dirty="0">
                <a:latin typeface="Calibri" charset="0"/>
              </a:rPr>
              <a:t>/) </a:t>
            </a:r>
            <a:r>
              <a:rPr lang="en-IE" b="1" dirty="0">
                <a:solidFill>
                  <a:srgbClr val="FF0000"/>
                </a:solidFill>
                <a:latin typeface="Calibri" charset="0"/>
              </a:rPr>
              <a:t>needle</a:t>
            </a:r>
            <a:r>
              <a:rPr lang="en-IE" dirty="0">
                <a:latin typeface="Calibri" charset="0"/>
              </a:rPr>
              <a:t> </a:t>
            </a:r>
            <a:r>
              <a:rPr lang="en-IE" dirty="0" smtClean="0">
                <a:latin typeface="Calibri" charset="0"/>
              </a:rPr>
              <a:t>and </a:t>
            </a:r>
            <a:r>
              <a:rPr lang="en-IE" b="1" dirty="0">
                <a:solidFill>
                  <a:srgbClr val="FF0000"/>
                </a:solidFill>
                <a:latin typeface="Calibri" charset="0"/>
              </a:rPr>
              <a:t>water </a:t>
            </a:r>
            <a:r>
              <a:rPr lang="en-IE" dirty="0" smtClean="0">
                <a:latin typeface="Calibri" charset="0"/>
              </a:rPr>
              <a:t>programs</a:t>
            </a:r>
            <a:endParaRPr lang="en-IE" dirty="0">
              <a:latin typeface="Calibri" charset="0"/>
            </a:endParaRPr>
          </a:p>
          <a:p>
            <a:pPr>
              <a:spcBef>
                <a:spcPct val="20000"/>
              </a:spcBef>
              <a:buFont typeface="Arial" charset="0"/>
              <a:buChar char="•"/>
            </a:pPr>
            <a:endParaRPr lang="en-IE" sz="2800" dirty="0">
              <a:latin typeface="Calibri" charset="0"/>
            </a:endParaRPr>
          </a:p>
          <a:p>
            <a:pPr>
              <a:spcBef>
                <a:spcPct val="20000"/>
              </a:spcBef>
            </a:pPr>
            <a:endParaRPr lang="en-IE" sz="3200" b="1" dirty="0">
              <a:solidFill>
                <a:srgbClr val="FF0000"/>
              </a:solidFill>
              <a:latin typeface="Calibri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IE" dirty="0">
                <a:latin typeface="Calibri" charset="0"/>
              </a:rPr>
              <a:t>	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IE" dirty="0">
              <a:latin typeface="Calibri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3200" dirty="0">
                <a:latin typeface="Calibri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IE" sz="3200" dirty="0">
                <a:latin typeface="Calibri" charset="0"/>
              </a:rPr>
              <a:t>	</a:t>
            </a:r>
            <a:endParaRPr lang="en-IE" dirty="0">
              <a:latin typeface="Calibri" charset="0"/>
            </a:endParaRPr>
          </a:p>
        </p:txBody>
      </p:sp>
      <p:sp>
        <p:nvSpPr>
          <p:cNvPr id="80899" name="Content Placeholder 2"/>
          <p:cNvSpPr txBox="1">
            <a:spLocks/>
          </p:cNvSpPr>
          <p:nvPr/>
        </p:nvSpPr>
        <p:spPr bwMode="auto">
          <a:xfrm>
            <a:off x="3286125" y="2193926"/>
            <a:ext cx="3714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IE" sz="2000" b="1" i="1">
              <a:latin typeface="Courier New" charset="0"/>
              <a:cs typeface="Courier New" charset="0"/>
            </a:endParaRPr>
          </a:p>
        </p:txBody>
      </p:sp>
      <p:sp>
        <p:nvSpPr>
          <p:cNvPr id="80900" name="Title 1"/>
          <p:cNvSpPr>
            <a:spLocks noGrp="1"/>
          </p:cNvSpPr>
          <p:nvPr>
            <p:ph type="title"/>
          </p:nvPr>
        </p:nvSpPr>
        <p:spPr>
          <a:xfrm>
            <a:off x="457200" y="128588"/>
            <a:ext cx="8229600" cy="785812"/>
          </a:xfrm>
        </p:spPr>
        <p:txBody>
          <a:bodyPr/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Software for making alignments</a:t>
            </a:r>
          </a:p>
        </p:txBody>
      </p:sp>
    </p:spTree>
    <p:extLst>
      <p:ext uri="{BB962C8B-B14F-4D97-AF65-F5344CB8AC3E}">
        <p14:creationId xmlns:p14="http://schemas.microsoft.com/office/powerpoint/2010/main" val="340773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to N-W and S-W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Primarily computational:  they work well for short sequences but scale poorly for genome sized alignments</a:t>
            </a:r>
          </a:p>
          <a:p>
            <a:r>
              <a:rPr lang="en-US" dirty="0" smtClean="0"/>
              <a:t>Also the </a:t>
            </a:r>
            <a:r>
              <a:rPr lang="en-US" dirty="0" smtClean="0">
                <a:solidFill>
                  <a:srgbClr val="FF0000"/>
                </a:solidFill>
              </a:rPr>
              <a:t>search spac</a:t>
            </a:r>
            <a:r>
              <a:rPr lang="en-US" dirty="0" smtClean="0"/>
              <a:t>e (= query length * total length of the letters in the sequences databases) is now too vast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2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its useful to check quality</a:t>
            </a:r>
            <a:endParaRPr lang="en-US" dirty="0"/>
          </a:p>
        </p:txBody>
      </p:sp>
      <p:pic>
        <p:nvPicPr>
          <p:cNvPr id="3" name="Picture 2" descr="Screenshot 2016-03-01 11.0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07" y="1143678"/>
            <a:ext cx="7718196" cy="52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3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B</a:t>
            </a:r>
            <a:r>
              <a:rPr lang="en-US" dirty="0" smtClean="0"/>
              <a:t>asic </a:t>
            </a:r>
            <a:r>
              <a:rPr lang="en-US" u="sng" dirty="0" smtClean="0"/>
              <a:t>L</a:t>
            </a:r>
            <a:r>
              <a:rPr lang="en-US" dirty="0" smtClean="0"/>
              <a:t>ocal </a:t>
            </a:r>
            <a:r>
              <a:rPr lang="en-US" u="sng" dirty="0" smtClean="0"/>
              <a:t>A</a:t>
            </a:r>
            <a:r>
              <a:rPr lang="en-US" dirty="0" smtClean="0"/>
              <a:t>lignment </a:t>
            </a:r>
            <a:r>
              <a:rPr lang="en-US" u="sng" dirty="0" smtClean="0"/>
              <a:t>S</a:t>
            </a:r>
            <a:r>
              <a:rPr lang="en-US" dirty="0" smtClean="0"/>
              <a:t>earch </a:t>
            </a:r>
            <a:r>
              <a:rPr lang="en-US" u="sng" dirty="0" smtClean="0"/>
              <a:t>T</a:t>
            </a:r>
            <a:r>
              <a:rPr lang="en-US" dirty="0" smtClean="0"/>
              <a:t>ool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Flexible: many different varieties for nucleotide analysis (BLASTN), proteins (BLASTP), querying nucleotides against protein databases (BLASTX) etc ..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Heuristic</a:t>
            </a:r>
            <a:r>
              <a:rPr lang="en-US" dirty="0" smtClean="0"/>
              <a:t> algorithm </a:t>
            </a:r>
            <a:r>
              <a:rPr lang="en-US" dirty="0" smtClean="0"/>
              <a:t>(</a:t>
            </a:r>
            <a:r>
              <a:rPr lang="en-US" dirty="0" err="1" smtClean="0"/>
              <a:t>nt</a:t>
            </a:r>
            <a:r>
              <a:rPr lang="en-US" dirty="0" smtClean="0"/>
              <a:t> guaranteed to report the correct answer)</a:t>
            </a:r>
          </a:p>
          <a:p>
            <a:pPr lvl="1"/>
            <a:r>
              <a:rPr lang="en-US" dirty="0" err="1" smtClean="0"/>
              <a:t>Karlin-Altschul</a:t>
            </a:r>
            <a:r>
              <a:rPr lang="en-US" dirty="0" smtClean="0"/>
              <a:t> Statistical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BLAST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word hits – seeds.  W = length of seed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dirty="0" smtClean="0"/>
              <a:t>Look for T seeds in neighborhood </a:t>
            </a:r>
          </a:p>
          <a:p>
            <a:r>
              <a:rPr lang="en-US" dirty="0" smtClean="0"/>
              <a:t>Extension of seeds – S-W local alignment</a:t>
            </a:r>
          </a:p>
          <a:p>
            <a:r>
              <a:rPr lang="en-US" dirty="0" smtClean="0"/>
              <a:t>Evaluation/Scoring</a:t>
            </a:r>
          </a:p>
          <a:p>
            <a:r>
              <a:rPr lang="en-US" dirty="0" smtClean="0"/>
              <a:t>Statistics to determine whether match is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017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1. Exact word matches (seeds) located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62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829622" y="3243894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93713" y="4926525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25287" y="5202385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9265" y="2979678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 flipV="1">
            <a:off x="4534974" y="323418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 flipV="1">
            <a:off x="4782359" y="2979678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 flipV="1">
            <a:off x="3815781" y="395896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 flipV="1">
            <a:off x="4362729" y="367400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 flipV="1">
            <a:off x="5239559" y="2718795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/>
          <p:cNvSpPr/>
          <p:nvPr/>
        </p:nvSpPr>
        <p:spPr>
          <a:xfrm flipV="1">
            <a:off x="3522717" y="2833625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 flipV="1">
            <a:off x="5391959" y="407379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 flipV="1">
            <a:off x="5544359" y="422619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 flipV="1">
            <a:off x="2953642" y="468339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 flipV="1">
            <a:off x="3216797" y="458840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/>
          <p:cNvSpPr/>
          <p:nvPr/>
        </p:nvSpPr>
        <p:spPr>
          <a:xfrm flipV="1">
            <a:off x="5886729" y="378883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 flipV="1">
            <a:off x="5506789" y="2460519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3583414" y="3729665"/>
            <a:ext cx="532326" cy="49805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257300" y="3094508"/>
            <a:ext cx="2074327" cy="16087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9265" y="4371388"/>
            <a:ext cx="837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AAT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|||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AAT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50638" y="2699052"/>
            <a:ext cx="532326" cy="49805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417536" y="4341021"/>
            <a:ext cx="331755" cy="1500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12165" y="5798145"/>
            <a:ext cx="837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GAC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|||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GAC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817304" y="1572937"/>
            <a:ext cx="60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W=3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83" y="0"/>
            <a:ext cx="8229600" cy="1143000"/>
          </a:xfrm>
        </p:spPr>
        <p:txBody>
          <a:bodyPr/>
          <a:lstStyle/>
          <a:p>
            <a:r>
              <a:rPr lang="en-US" dirty="0" smtClean="0"/>
              <a:t>2. Seeds within </a:t>
            </a:r>
            <a:r>
              <a:rPr lang="en-US" u="sng" dirty="0" smtClean="0"/>
              <a:t>T</a:t>
            </a:r>
            <a:r>
              <a:rPr lang="en-US" dirty="0" smtClean="0"/>
              <a:t> bases identified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63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781101" y="3199233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45192" y="4881864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76766" y="5234899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0744" y="2935017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V="1">
            <a:off x="4486453" y="3189519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Oval 8"/>
          <p:cNvSpPr/>
          <p:nvPr/>
        </p:nvSpPr>
        <p:spPr>
          <a:xfrm flipV="1">
            <a:off x="4733838" y="2935017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 flipV="1">
            <a:off x="5191038" y="2674134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 flipV="1">
            <a:off x="5343438" y="402913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 flipV="1">
            <a:off x="5495838" y="418153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 flipV="1">
            <a:off x="2905121" y="463873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/>
          <p:cNvSpPr/>
          <p:nvPr/>
        </p:nvSpPr>
        <p:spPr>
          <a:xfrm flipV="1">
            <a:off x="3168276" y="4543745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 flipV="1">
            <a:off x="5458268" y="2415858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/>
          <p:cNvCxnSpPr>
            <a:stCxn id="16" idx="6"/>
            <a:endCxn id="17" idx="1"/>
          </p:cNvCxnSpPr>
          <p:nvPr/>
        </p:nvCxnSpPr>
        <p:spPr>
          <a:xfrm flipV="1">
            <a:off x="3019951" y="4641759"/>
            <a:ext cx="165141" cy="543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" idx="1"/>
          </p:cNvCxnSpPr>
          <p:nvPr/>
        </p:nvCxnSpPr>
        <p:spPr>
          <a:xfrm flipV="1">
            <a:off x="4487499" y="3033031"/>
            <a:ext cx="263155" cy="2242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232683" y="2530688"/>
            <a:ext cx="263155" cy="2242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7"/>
            <a:endCxn id="15" idx="3"/>
          </p:cNvCxnSpPr>
          <p:nvPr/>
        </p:nvCxnSpPr>
        <p:spPr>
          <a:xfrm rot="16200000" flipH="1">
            <a:off x="5441452" y="4127144"/>
            <a:ext cx="71202" cy="712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54" y="0"/>
            <a:ext cx="8229600" cy="1143000"/>
          </a:xfrm>
        </p:spPr>
        <p:txBody>
          <a:bodyPr/>
          <a:lstStyle/>
          <a:p>
            <a:r>
              <a:rPr lang="en-US" dirty="0" smtClean="0"/>
              <a:t>3. Alignments extended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64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973311" y="3197645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637402" y="4880276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2954" y="2933429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 flipV="1">
            <a:off x="4678663" y="318793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 flipV="1">
            <a:off x="4926048" y="2933429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 flipV="1">
            <a:off x="5383248" y="267254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 flipV="1">
            <a:off x="5535648" y="4027542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 flipV="1">
            <a:off x="5688048" y="4179942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 flipV="1">
            <a:off x="3097331" y="4637142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 flipV="1">
            <a:off x="3360486" y="4542157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 flipV="1">
            <a:off x="5650478" y="241427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stCxn id="15" idx="6"/>
          </p:cNvCxnSpPr>
          <p:nvPr/>
        </p:nvCxnSpPr>
        <p:spPr>
          <a:xfrm flipV="1">
            <a:off x="3212161" y="4426012"/>
            <a:ext cx="569075" cy="2685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506418" y="2787377"/>
            <a:ext cx="726670" cy="637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441709" y="2136149"/>
            <a:ext cx="703539" cy="6172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4" idx="3"/>
          </p:cNvCxnSpPr>
          <p:nvPr/>
        </p:nvCxnSpPr>
        <p:spPr>
          <a:xfrm rot="16200000" flipH="1">
            <a:off x="5633662" y="4125556"/>
            <a:ext cx="71202" cy="712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68976" y="5233311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4. Scores calculated, low-scoring pairs </a:t>
            </a:r>
            <a:r>
              <a:rPr lang="en-US" dirty="0" smtClean="0"/>
              <a:t>(</a:t>
            </a:r>
            <a:r>
              <a:rPr lang="en-US" dirty="0" smtClean="0"/>
              <a:t>above E parameter) </a:t>
            </a:r>
            <a:r>
              <a:rPr lang="en-US" dirty="0" smtClean="0"/>
              <a:t>removed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65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967557" y="3162196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631648" y="4844827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200" y="2897980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06407" y="4390563"/>
            <a:ext cx="569075" cy="2685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500664" y="2751928"/>
            <a:ext cx="726670" cy="637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435955" y="2100700"/>
            <a:ext cx="703539" cy="6172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63222" y="5197862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691135" y="2100700"/>
            <a:ext cx="177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High-scoring pair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rot="10800000">
            <a:off x="6268849" y="2313926"/>
            <a:ext cx="39333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High Scoring Pair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4" name="Picture 3" descr="hsp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906" y="1306284"/>
            <a:ext cx="4402544" cy="5415191"/>
          </a:xfrm>
          <a:prstGeom prst="rect">
            <a:avLst/>
          </a:prstGeom>
        </p:spPr>
      </p:pic>
      <p:sp>
        <p:nvSpPr>
          <p:cNvPr id="5" name="Line Callout 2 (Accent Bar) 4"/>
          <p:cNvSpPr/>
          <p:nvPr/>
        </p:nvSpPr>
        <p:spPr>
          <a:xfrm>
            <a:off x="6705600" y="1854200"/>
            <a:ext cx="1524000" cy="3937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403"/>
              <a:gd name="adj6" fmla="val -14333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ne Callout 2 (Accent Bar) 5"/>
          <p:cNvSpPr/>
          <p:nvPr/>
        </p:nvSpPr>
        <p:spPr>
          <a:xfrm>
            <a:off x="6731000" y="1701800"/>
            <a:ext cx="1828800" cy="6985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33731"/>
              <a:gd name="adj6" fmla="val -11708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 (Expectation score)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 </a:t>
            </a:r>
            <a:r>
              <a:rPr lang="en-US" u="sng" dirty="0" smtClean="0"/>
              <a:t>E score </a:t>
            </a:r>
            <a:r>
              <a:rPr lang="en-US" dirty="0" smtClean="0"/>
              <a:t>for match between query and database sequence calculated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 is the expectation score.  E score is the number of similar alignments expect by chance</a:t>
            </a:r>
          </a:p>
          <a:p>
            <a:r>
              <a:rPr lang="en-US" dirty="0" smtClean="0"/>
              <a:t>Based on </a:t>
            </a:r>
            <a:r>
              <a:rPr lang="en-US" dirty="0" err="1" smtClean="0">
                <a:solidFill>
                  <a:srgbClr val="FF0000"/>
                </a:solidFill>
              </a:rPr>
              <a:t>Karlin-Altschul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statistics (1990)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Expectation score for an </a:t>
            </a:r>
            <a:r>
              <a:rPr lang="en-US" dirty="0" err="1" smtClean="0"/>
              <a:t>ungapped</a:t>
            </a:r>
            <a:r>
              <a:rPr lang="en-US" dirty="0" smtClean="0"/>
              <a:t> local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E = </a:t>
            </a:r>
            <a:r>
              <a:rPr lang="en-US" sz="4400" dirty="0" err="1" smtClean="0"/>
              <a:t>k.mne</a:t>
            </a:r>
            <a:r>
              <a:rPr lang="en-US" sz="4400" baseline="30000" dirty="0" err="1" smtClean="0"/>
              <a:t>-</a:t>
            </a:r>
            <a:r>
              <a:rPr lang="en-US" sz="4400" baseline="30000" dirty="0" err="1" smtClean="0">
                <a:latin typeface="Symbol" charset="2"/>
                <a:cs typeface="Symbol" charset="2"/>
              </a:rPr>
              <a:t>l</a:t>
            </a:r>
            <a:r>
              <a:rPr lang="en-US" sz="4400" baseline="30000" dirty="0" err="1" smtClean="0"/>
              <a:t>S</a:t>
            </a:r>
            <a:endParaRPr lang="en-US" sz="4400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1270000" y="4953000"/>
            <a:ext cx="165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 is a constant)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28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Expectation score for an </a:t>
            </a:r>
            <a:r>
              <a:rPr lang="en-US" dirty="0" err="1" smtClean="0"/>
              <a:t>ungapped</a:t>
            </a:r>
            <a:r>
              <a:rPr lang="en-US" dirty="0" smtClean="0"/>
              <a:t> local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E = </a:t>
            </a:r>
            <a:r>
              <a:rPr lang="en-US" sz="4400" dirty="0" err="1" smtClean="0"/>
              <a:t>k.mne</a:t>
            </a:r>
            <a:r>
              <a:rPr lang="en-US" sz="4400" baseline="30000" dirty="0" err="1" smtClean="0"/>
              <a:t>-</a:t>
            </a:r>
            <a:r>
              <a:rPr lang="en-US" sz="4400" baseline="30000" dirty="0" err="1" smtClean="0">
                <a:latin typeface="Symbol" charset="2"/>
                <a:cs typeface="Symbol" charset="2"/>
              </a:rPr>
              <a:t>l</a:t>
            </a:r>
            <a:r>
              <a:rPr lang="en-US" sz="4400" baseline="30000" dirty="0" err="1" smtClean="0"/>
              <a:t>S</a:t>
            </a:r>
            <a:endParaRPr lang="en-US" sz="4400" baseline="30000" dirty="0"/>
          </a:p>
        </p:txBody>
      </p:sp>
      <p:sp>
        <p:nvSpPr>
          <p:cNvPr id="4" name="Oval 3"/>
          <p:cNvSpPr/>
          <p:nvPr/>
        </p:nvSpPr>
        <p:spPr>
          <a:xfrm>
            <a:off x="4432300" y="2387600"/>
            <a:ext cx="736600" cy="6858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1054100" y="3695700"/>
            <a:ext cx="4013200" cy="2921000"/>
          </a:xfrm>
          <a:prstGeom prst="wedgeEllipseCallout">
            <a:avLst>
              <a:gd name="adj1" fmla="val 34598"/>
              <a:gd name="adj2" fmla="val -7212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 = query length, n = number of letters in database, therefore </a:t>
            </a:r>
            <a:r>
              <a:rPr lang="en-US" dirty="0" err="1" smtClean="0"/>
              <a:t>mn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query search space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5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shot 2016-03-01 11.05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50" y="1417638"/>
            <a:ext cx="7662934" cy="531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8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Expectation score for an </a:t>
            </a:r>
            <a:r>
              <a:rPr lang="en-US" dirty="0" err="1" smtClean="0"/>
              <a:t>ungapped</a:t>
            </a:r>
            <a:r>
              <a:rPr lang="en-US" dirty="0" smtClean="0"/>
              <a:t> local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E = </a:t>
            </a:r>
            <a:r>
              <a:rPr lang="en-US" sz="4400" dirty="0" err="1" smtClean="0"/>
              <a:t>k.mne</a:t>
            </a:r>
            <a:r>
              <a:rPr lang="en-US" sz="4400" baseline="30000" dirty="0" err="1" smtClean="0"/>
              <a:t>-</a:t>
            </a:r>
            <a:r>
              <a:rPr lang="en-US" sz="4400" baseline="30000" dirty="0" err="1" smtClean="0">
                <a:latin typeface="Symbol" charset="2"/>
                <a:cs typeface="Symbol" charset="2"/>
              </a:rPr>
              <a:t>l</a:t>
            </a:r>
            <a:r>
              <a:rPr lang="en-US" sz="4400" baseline="30000" dirty="0" err="1" smtClean="0"/>
              <a:t>S</a:t>
            </a:r>
            <a:endParaRPr lang="en-US" sz="4400" baseline="30000" dirty="0"/>
          </a:p>
        </p:txBody>
      </p:sp>
      <p:sp>
        <p:nvSpPr>
          <p:cNvPr id="4" name="Oval 3"/>
          <p:cNvSpPr/>
          <p:nvPr/>
        </p:nvSpPr>
        <p:spPr>
          <a:xfrm>
            <a:off x="5270500" y="2247900"/>
            <a:ext cx="736600" cy="6858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1993900" y="3695700"/>
            <a:ext cx="4013200" cy="2921000"/>
          </a:xfrm>
          <a:prstGeom prst="wedgeEllipseCallout">
            <a:avLst>
              <a:gd name="adj1" fmla="val 34598"/>
              <a:gd name="adj2" fmla="val -7212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 = raw score, </a:t>
            </a:r>
            <a:r>
              <a:rPr lang="en-US" dirty="0">
                <a:latin typeface="Symbol" charset="2"/>
                <a:cs typeface="Symbol" charset="2"/>
              </a:rPr>
              <a:t>l</a:t>
            </a:r>
            <a:r>
              <a:rPr lang="en-US" dirty="0" smtClean="0"/>
              <a:t> = normalizing constant, therefore </a:t>
            </a:r>
            <a:r>
              <a:rPr lang="en-US" dirty="0" err="1">
                <a:latin typeface="Symbol" charset="2"/>
                <a:cs typeface="Symbol" charset="2"/>
              </a:rPr>
              <a:t>l</a:t>
            </a:r>
            <a:r>
              <a:rPr lang="en-US" dirty="0" err="1"/>
              <a:t>S</a:t>
            </a:r>
            <a:endParaRPr lang="en-US" dirty="0"/>
          </a:p>
          <a:p>
            <a:pPr algn="ctr"/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normalized HSP score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56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Altering BLAST parameters can drastically affect results reported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91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BLAST parameters affect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values of </a:t>
            </a:r>
            <a:r>
              <a:rPr lang="en-US" dirty="0" smtClean="0">
                <a:solidFill>
                  <a:srgbClr val="FF0000"/>
                </a:solidFill>
              </a:rPr>
              <a:t>W</a:t>
            </a:r>
            <a:r>
              <a:rPr lang="en-US" dirty="0" smtClean="0"/>
              <a:t> decreases chance seeds in - the database -&gt; decrease in specificity, increase in speed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megablast</a:t>
            </a:r>
            <a:r>
              <a:rPr lang="en-US" dirty="0" smtClean="0"/>
              <a:t> uses long W scores)</a:t>
            </a:r>
          </a:p>
        </p:txBody>
      </p:sp>
    </p:spTree>
    <p:extLst>
      <p:ext uri="{BB962C8B-B14F-4D97-AF65-F5344CB8AC3E}">
        <p14:creationId xmlns:p14="http://schemas.microsoft.com/office/powerpoint/2010/main" val="33181616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BLAST parameters affect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 </a:t>
            </a:r>
            <a:r>
              <a:rPr lang="en-US" dirty="0" smtClean="0"/>
              <a:t>= number of seeds needed in a </a:t>
            </a:r>
            <a:r>
              <a:rPr lang="en-US" dirty="0" err="1" smtClean="0"/>
              <a:t>neighborhod</a:t>
            </a:r>
            <a:r>
              <a:rPr lang="en-US" dirty="0" smtClean="0"/>
              <a:t> to initiate an alignment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Larger </a:t>
            </a:r>
            <a:r>
              <a:rPr lang="en-US" dirty="0" smtClean="0"/>
              <a:t>values of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 decrease execution time but also decrease sensitivity</a:t>
            </a:r>
          </a:p>
        </p:txBody>
      </p:sp>
    </p:spTree>
    <p:extLst>
      <p:ext uri="{BB962C8B-B14F-4D97-AF65-F5344CB8AC3E}">
        <p14:creationId xmlns:p14="http://schemas.microsoft.com/office/powerpoint/2010/main" val="36135111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BLAST parameters affect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 parameter (which means lower 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 threshold) </a:t>
            </a:r>
            <a:r>
              <a:rPr lang="en-US" dirty="0" smtClean="0"/>
              <a:t>increases </a:t>
            </a:r>
            <a:r>
              <a:rPr lang="en-US" dirty="0" smtClean="0"/>
              <a:t>specificity at the cost of sensitivity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14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Further Reading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Practical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on pairwise alignment in R in the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Little Book of R for </a:t>
            </a:r>
            <a:r>
              <a:rPr lang="en-IE" sz="2000" i="1" dirty="0" smtClean="0">
                <a:latin typeface="Calibri" charset="0"/>
                <a:ea typeface="ＭＳ Ｐゴシック" charset="0"/>
                <a:cs typeface="ＭＳ Ｐゴシック" charset="0"/>
              </a:rPr>
              <a:t>Bioinformatics:</a:t>
            </a:r>
          </a:p>
          <a:p>
            <a:pPr lvl="1"/>
            <a:r>
              <a:rPr lang="en-IE" sz="16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https://a-little-book-of-r-for-bioinformatics.readthedocs.org/en/latest/src/chapter4.html</a:t>
            </a:r>
            <a:r>
              <a:rPr lang="en-IE" sz="2000" i="1" dirty="0" smtClean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 eaLnBrk="1" hangingPunct="1"/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The Statistics of Sequence Similarity Scores</a:t>
            </a: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IE" sz="16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4"/>
              </a:rPr>
              <a:t>http</a:t>
            </a:r>
            <a:r>
              <a:rPr lang="en-IE" sz="16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4"/>
              </a:rPr>
              <a:t>://www.ncbi.nlm.nih.gov/BLAST/tutorial/Altschul-1.</a:t>
            </a:r>
            <a:r>
              <a:rPr lang="en-IE" sz="16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4"/>
              </a:rPr>
              <a:t>html</a:t>
            </a:r>
            <a:endParaRPr lang="en-IE" sz="1600" dirty="0" smtClean="0">
              <a:solidFill>
                <a:srgbClr val="FF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IE" sz="2100" dirty="0">
                <a:latin typeface="Calibri" charset="0"/>
                <a:ea typeface="ＭＳ Ｐゴシック" charset="0"/>
                <a:cs typeface="ＭＳ Ｐゴシック" charset="0"/>
              </a:rPr>
              <a:t>Dewey, C. N. Whole-genome alignment. Methods Mol. Biol. 855, 237–257 (2012). </a:t>
            </a:r>
          </a:p>
          <a:p>
            <a:pPr eaLnBrk="1" hangingPunct="1"/>
            <a:endParaRPr lang="en-IE" sz="21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sz="2000" i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7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49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 (WGA)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Vital for many downstream </a:t>
            </a:r>
            <a:r>
              <a:rPr lang="en-US" dirty="0" err="1" smtClean="0"/>
              <a:t>genomewide</a:t>
            </a:r>
            <a:r>
              <a:rPr lang="en-US" dirty="0" smtClean="0"/>
              <a:t> comparisons – e.g. building phylogenies, detecting positive selection and recombination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2-19 at 11.27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5983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176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7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9144000" cy="6774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3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Sequence </a:t>
            </a:r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Read</a:t>
            </a:r>
          </a:p>
          <a:p>
            <a:r>
              <a:rPr lang="en-US" smtClean="0"/>
              <a:t>IBS574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7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83099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183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7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893086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025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8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0"/>
            <a:ext cx="879701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745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simplest approach - BLASTN for 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use </a:t>
            </a:r>
            <a:r>
              <a:rPr lang="en-US" dirty="0" err="1" smtClean="0"/>
              <a:t>megablast</a:t>
            </a:r>
            <a:r>
              <a:rPr lang="en-US" dirty="0" smtClean="0"/>
              <a:t> – optimized for rapid alignment of large, very similar sequences</a:t>
            </a:r>
          </a:p>
          <a:p>
            <a:r>
              <a:rPr lang="en-US" dirty="0" smtClean="0"/>
              <a:t>Large word size (W = 16 +) highly specific, low sensitivity</a:t>
            </a:r>
          </a:p>
          <a:p>
            <a:r>
              <a:rPr lang="en-US" dirty="0" smtClean="0"/>
              <a:t>DNA alignment optimized for speed.</a:t>
            </a:r>
          </a:p>
          <a:p>
            <a:r>
              <a:rPr lang="en-US" dirty="0" smtClean="0"/>
              <a:t>Will only produce genome-wide alignment for highly similar, co-linear, sequences</a:t>
            </a:r>
          </a:p>
          <a:p>
            <a:r>
              <a:rPr lang="en-US" dirty="0" smtClean="0"/>
              <a:t>What if you want to compare multiple genomes?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plethora of WGA Software</a:t>
            </a:r>
            <a:endParaRPr lang="en-US" dirty="0"/>
          </a:p>
        </p:txBody>
      </p:sp>
      <p:pic>
        <p:nvPicPr>
          <p:cNvPr id="5" name="Content Placeholder 4" descr="Screen Shot 2014-02-19 at 10.41.3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03" r="-4840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77334" y="6343134"/>
            <a:ext cx="782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Dewey, C. N. Whole-genome alignment. Methods Mol. Biol. 855, 237–257 (2012). </a:t>
            </a:r>
          </a:p>
        </p:txBody>
      </p:sp>
    </p:spTree>
    <p:extLst>
      <p:ext uri="{BB962C8B-B14F-4D97-AF65-F5344CB8AC3E}">
        <p14:creationId xmlns:p14="http://schemas.microsoft.com/office/powerpoint/2010/main" val="33913624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software is a tradeoff between trying to achieve multiple goals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Execution speed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Multi-genome alignment – </a:t>
            </a:r>
            <a:r>
              <a:rPr lang="en-US" dirty="0" smtClean="0">
                <a:solidFill>
                  <a:srgbClr val="000000"/>
                </a:solidFill>
              </a:rPr>
              <a:t>how many genomes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Sensitivity</a:t>
            </a:r>
            <a:r>
              <a:rPr lang="en-US" dirty="0" smtClean="0"/>
              <a:t> – what proportion of the genomes are aligned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Specificity</a:t>
            </a:r>
            <a:r>
              <a:rPr lang="en-US" dirty="0" smtClean="0"/>
              <a:t> (aka accuracy) – how confident are we that the matches are real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618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8900"/>
          </a:xfrm>
        </p:spPr>
        <p:txBody>
          <a:bodyPr/>
          <a:lstStyle/>
          <a:p>
            <a:r>
              <a:rPr lang="en-US" dirty="0" smtClean="0"/>
              <a:t>Many WGA programs decompose genomes into locally similar blocks</a:t>
            </a:r>
            <a:endParaRPr lang="en-US" dirty="0"/>
          </a:p>
        </p:txBody>
      </p:sp>
      <p:pic>
        <p:nvPicPr>
          <p:cNvPr id="4" name="Picture 3" descr="Screen Shot 2014-02-19 at 4.10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651646"/>
            <a:ext cx="7543800" cy="3698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7334" y="6343134"/>
            <a:ext cx="782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Dewey, C. N. Whole-genome alignment. Methods Mol. Biol. 855, 237–257 (2012). </a:t>
            </a:r>
          </a:p>
        </p:txBody>
      </p:sp>
    </p:spTree>
    <p:extLst>
      <p:ext uri="{BB962C8B-B14F-4D97-AF65-F5344CB8AC3E}">
        <p14:creationId xmlns:p14="http://schemas.microsoft.com/office/powerpoint/2010/main" val="37503827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Guidetrees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06500"/>
          </a:xfrm>
        </p:spPr>
        <p:txBody>
          <a:bodyPr/>
          <a:lstStyle/>
          <a:p>
            <a:r>
              <a:rPr lang="en-US" dirty="0" smtClean="0"/>
              <a:t>Hierarchical aligners compare most similar genomes first for increased efficiency</a:t>
            </a:r>
            <a:endParaRPr lang="en-US" dirty="0"/>
          </a:p>
        </p:txBody>
      </p:sp>
      <p:pic>
        <p:nvPicPr>
          <p:cNvPr id="5" name="Picture 4" descr="Screen Shot 2014-02-19 at 5.0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2102"/>
            <a:ext cx="9144000" cy="3691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6500" y="64701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Colin Dewey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384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example: </a:t>
            </a:r>
            <a:r>
              <a:rPr lang="en-US" dirty="0" err="1" smtClean="0"/>
              <a:t>progressiveMAUVE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assume that genomes are </a:t>
            </a:r>
            <a:r>
              <a:rPr lang="en-US" dirty="0" err="1" smtClean="0"/>
              <a:t>colinear</a:t>
            </a:r>
            <a:endParaRPr lang="en-US" dirty="0" smtClean="0"/>
          </a:p>
          <a:p>
            <a:r>
              <a:rPr lang="en-US" dirty="0" smtClean="0"/>
              <a:t>Looks for </a:t>
            </a:r>
            <a:r>
              <a:rPr lang="en-US" dirty="0" smtClean="0">
                <a:solidFill>
                  <a:srgbClr val="FF0000"/>
                </a:solidFill>
              </a:rPr>
              <a:t>positional homology multiple genome alignments</a:t>
            </a:r>
          </a:p>
          <a:p>
            <a:r>
              <a:rPr lang="en-US" dirty="0" smtClean="0"/>
              <a:t>Calculates pairwise locally </a:t>
            </a:r>
            <a:r>
              <a:rPr lang="en-US" dirty="0" err="1" smtClean="0"/>
              <a:t>colinear</a:t>
            </a:r>
            <a:r>
              <a:rPr lang="en-US" dirty="0" smtClean="0"/>
              <a:t> blocks – “a set of local alignments that occur in the same order and orientation in a pair of genomes”</a:t>
            </a:r>
          </a:p>
          <a:p>
            <a:endParaRPr lang="en-US" dirty="0" smtClean="0"/>
          </a:p>
          <a:p>
            <a:r>
              <a:rPr lang="en-US" sz="1800" dirty="0"/>
              <a:t>Darling, A. E., Mau, B. &amp; </a:t>
            </a:r>
            <a:r>
              <a:rPr lang="en-US" sz="1800" dirty="0" err="1"/>
              <a:t>Perna</a:t>
            </a:r>
            <a:r>
              <a:rPr lang="en-US" sz="1800" dirty="0"/>
              <a:t>, N. T. </a:t>
            </a:r>
            <a:r>
              <a:rPr lang="en-US" sz="1800" dirty="0" err="1"/>
              <a:t>progressiveMauve</a:t>
            </a:r>
            <a:r>
              <a:rPr lang="en-US" sz="1800" dirty="0"/>
              <a:t>: multiple genome alignment with gene gain, loss and rearrangement. </a:t>
            </a:r>
            <a:r>
              <a:rPr lang="en-US" sz="1800" dirty="0" err="1"/>
              <a:t>PLoS</a:t>
            </a:r>
            <a:r>
              <a:rPr lang="en-US" sz="1800" dirty="0"/>
              <a:t> One 5, e11147 (2010).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Find local alignments (multi-</a:t>
            </a:r>
            <a:r>
              <a:rPr lang="en-US" dirty="0" err="1" smtClean="0"/>
              <a:t>MUMs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Use the multi-MUMs to calculate a phylogenetic guide tree. </a:t>
            </a:r>
          </a:p>
          <a:p>
            <a:r>
              <a:rPr lang="en-US" dirty="0" smtClean="0"/>
              <a:t>Select a subset of the multi-MUMs to use as anchors—these anchors are partitioned into collinear groups called LCBs.</a:t>
            </a:r>
          </a:p>
          <a:p>
            <a:r>
              <a:rPr lang="en-US" dirty="0" smtClean="0"/>
              <a:t>Perform recursive anchoring to identify additional alignment anchors within and outside each LCB. </a:t>
            </a:r>
          </a:p>
          <a:p>
            <a:r>
              <a:rPr lang="en-US" dirty="0" smtClean="0"/>
              <a:t>Perform a progressive alignment of each LCB using the </a:t>
            </a:r>
            <a:r>
              <a:rPr lang="en-US" dirty="0" err="1" smtClean="0"/>
              <a:t>guidetree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DNA Alignment is fundamental to bioinformatics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41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1</a:t>
            </a:r>
            <a:endParaRPr lang="en-US" dirty="0"/>
          </a:p>
        </p:txBody>
      </p:sp>
      <p:pic>
        <p:nvPicPr>
          <p:cNvPr id="4" name="Content Placeholder 3" descr="Screen shot 2012-02-18 at 4.52.46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743" b="-5743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57200" y="6266934"/>
            <a:ext cx="862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Darling, A. C. E., Mau, B., </a:t>
            </a:r>
            <a:r>
              <a:rPr lang="en-US" dirty="0" err="1"/>
              <a:t>Blattner</a:t>
            </a:r>
            <a:r>
              <a:rPr lang="en-US" dirty="0"/>
              <a:t>, F. R. &amp; </a:t>
            </a:r>
            <a:r>
              <a:rPr lang="en-US" dirty="0" err="1"/>
              <a:t>Perna</a:t>
            </a:r>
            <a:r>
              <a:rPr lang="en-US" dirty="0"/>
              <a:t>, N. T. </a:t>
            </a:r>
            <a:r>
              <a:rPr lang="en-US" dirty="0" smtClean="0"/>
              <a:t>Genome </a:t>
            </a:r>
            <a:r>
              <a:rPr lang="en-US" dirty="0"/>
              <a:t>Res. 14, 1394–1403 (2004).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2</a:t>
            </a:r>
            <a:endParaRPr lang="en-US" dirty="0"/>
          </a:p>
        </p:txBody>
      </p:sp>
      <p:pic>
        <p:nvPicPr>
          <p:cNvPr id="4" name="Content Placeholder 3" descr="Screen shot 2012-02-18 at 4.52.55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747" b="-5747"/>
          <a:stretch>
            <a:fillRect/>
          </a:stretch>
        </p:blipFill>
        <p:spPr/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3</a:t>
            </a:r>
            <a:endParaRPr lang="en-US" dirty="0"/>
          </a:p>
        </p:txBody>
      </p:sp>
      <p:pic>
        <p:nvPicPr>
          <p:cNvPr id="4" name="Content Placeholder 3" descr="Screen shot 2012-02-18 at 4.53.03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9371" b="-9371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57200" y="6235700"/>
            <a:ext cx="84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Recursively remove weakest MUMs and coalesce </a:t>
            </a:r>
            <a:r>
              <a:rPr lang="en-US" dirty="0" err="1" smtClean="0"/>
              <a:t>colinear</a:t>
            </a:r>
            <a:r>
              <a:rPr lang="en-US" dirty="0" smtClean="0"/>
              <a:t> blocks to remove breakpoints </a:t>
            </a:r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example: </a:t>
            </a:r>
            <a:r>
              <a:rPr lang="en-US" i="1" dirty="0" smtClean="0"/>
              <a:t>E. coli </a:t>
            </a:r>
            <a:r>
              <a:rPr lang="en-US" dirty="0" smtClean="0"/>
              <a:t>genomes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549" r="-454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80300" y="6451600"/>
            <a:ext cx="10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ecoliwiki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865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432591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Another WGA software: </a:t>
            </a:r>
            <a:r>
              <a:rPr lang="en-US" dirty="0" err="1" smtClean="0"/>
              <a:t>MUMmer</a:t>
            </a:r>
            <a:r>
              <a:rPr lang="en-US" dirty="0" smtClean="0"/>
              <a:t> - Suffix </a:t>
            </a:r>
            <a:r>
              <a:rPr lang="en-US" dirty="0"/>
              <a:t>tree-based </a:t>
            </a:r>
            <a:r>
              <a:rPr lang="en-US" dirty="0" smtClean="0"/>
              <a:t>homology</a:t>
            </a:r>
            <a:endParaRPr lang="en-US" dirty="0"/>
          </a:p>
        </p:txBody>
      </p:sp>
      <p:sp>
        <p:nvSpPr>
          <p:cNvPr id="174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Designed for fast alignment of large, closely related sequences</a:t>
            </a:r>
          </a:p>
          <a:p>
            <a:pPr lvl="1"/>
            <a:r>
              <a:rPr lang="en-US" sz="2400" dirty="0"/>
              <a:t>Assumption: There is a mapping between large subsequences of the two inputs</a:t>
            </a:r>
          </a:p>
          <a:p>
            <a:pPr lvl="1"/>
            <a:r>
              <a:rPr lang="en-US" sz="2400" dirty="0"/>
              <a:t>Limitations: Only two genomes at the time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A.L. </a:t>
            </a:r>
            <a:r>
              <a:rPr lang="en-US" sz="2400" dirty="0" err="1"/>
              <a:t>Delcher</a:t>
            </a:r>
            <a:r>
              <a:rPr lang="en-US" sz="2400" dirty="0"/>
              <a:t>, et al., 1999, Nucleic Acid Research.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effectLst/>
              </a:rPr>
              <a:t>MUMmer</a:t>
            </a:r>
            <a:endParaRPr lang="en-US" dirty="0">
              <a:effectLst/>
            </a:endParaRPr>
          </a:p>
        </p:txBody>
      </p:sp>
      <p:sp>
        <p:nvSpPr>
          <p:cNvPr id="3686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Identify all MUMs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A Maximal Unique Match is a subsequence that occurs exactly (100% identity) once in Genome A and once in Genome B, and is not contained in any longer such sequence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Use the suffix tree data structure for efficiency for both run time and space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Extract the longest set of matches that occur in the same order in both genomes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Suffix tree</a:t>
            </a:r>
            <a:r>
              <a:rPr lang="en-US" sz="2800" dirty="0">
                <a:solidFill>
                  <a:schemeClr val="hlink"/>
                </a:solidFill>
                <a:effectLst/>
                <a:latin typeface="Arial" charset="0"/>
              </a:rPr>
              <a:t>	</a:t>
            </a:r>
          </a:p>
        </p:txBody>
      </p:sp>
      <p:sp>
        <p:nvSpPr>
          <p:cNvPr id="378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6002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A suffix tree is a compact representation that stores all possible suffixes of an </a:t>
            </a:r>
            <a:r>
              <a:rPr lang="en-US" sz="2400" dirty="0" smtClean="0"/>
              <a:t>input </a:t>
            </a:r>
            <a:r>
              <a:rPr lang="en-US" sz="2400" dirty="0"/>
              <a:t>sequence S</a:t>
            </a:r>
          </a:p>
          <a:p>
            <a:r>
              <a:rPr lang="en-US" sz="2400" dirty="0"/>
              <a:t>A suffix is a subsequence that begins at any position in the sequence and extends to the end of the sequence</a:t>
            </a:r>
          </a:p>
        </p:txBody>
      </p:sp>
      <p:grpSp>
        <p:nvGrpSpPr>
          <p:cNvPr id="2" name="Group 72"/>
          <p:cNvGrpSpPr>
            <a:grpSpLocks/>
          </p:cNvGrpSpPr>
          <p:nvPr/>
        </p:nvGrpSpPr>
        <p:grpSpPr bwMode="auto">
          <a:xfrm>
            <a:off x="1066800" y="3200400"/>
            <a:ext cx="6858000" cy="3186113"/>
            <a:chOff x="288" y="2025"/>
            <a:chExt cx="4320" cy="2007"/>
          </a:xfrm>
        </p:grpSpPr>
        <p:sp>
          <p:nvSpPr>
            <p:cNvPr id="37916" name="Line 28"/>
            <p:cNvSpPr>
              <a:spLocks noChangeShapeType="1"/>
            </p:cNvSpPr>
            <p:nvPr/>
          </p:nvSpPr>
          <p:spPr bwMode="auto">
            <a:xfrm flipH="1">
              <a:off x="864" y="2871"/>
              <a:ext cx="19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7" name="Line 29"/>
            <p:cNvSpPr>
              <a:spLocks noChangeShapeType="1"/>
            </p:cNvSpPr>
            <p:nvPr/>
          </p:nvSpPr>
          <p:spPr bwMode="auto">
            <a:xfrm>
              <a:off x="1152" y="2871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8" name="Line 30"/>
            <p:cNvSpPr>
              <a:spLocks noChangeShapeType="1"/>
            </p:cNvSpPr>
            <p:nvPr/>
          </p:nvSpPr>
          <p:spPr bwMode="auto">
            <a:xfrm flipH="1">
              <a:off x="1872" y="2871"/>
              <a:ext cx="288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9" name="Line 31"/>
            <p:cNvSpPr>
              <a:spLocks noChangeShapeType="1"/>
            </p:cNvSpPr>
            <p:nvPr/>
          </p:nvSpPr>
          <p:spPr bwMode="auto">
            <a:xfrm>
              <a:off x="2248" y="2871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0" name="Line 32"/>
            <p:cNvSpPr>
              <a:spLocks noChangeShapeType="1"/>
            </p:cNvSpPr>
            <p:nvPr/>
          </p:nvSpPr>
          <p:spPr bwMode="auto">
            <a:xfrm>
              <a:off x="2304" y="2832"/>
              <a:ext cx="336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1" name="Line 33"/>
            <p:cNvSpPr>
              <a:spLocks noChangeShapeType="1"/>
            </p:cNvSpPr>
            <p:nvPr/>
          </p:nvSpPr>
          <p:spPr bwMode="auto">
            <a:xfrm flipH="1">
              <a:off x="3168" y="2832"/>
              <a:ext cx="14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2" name="Line 34"/>
            <p:cNvSpPr>
              <a:spLocks noChangeShapeType="1"/>
            </p:cNvSpPr>
            <p:nvPr/>
          </p:nvSpPr>
          <p:spPr bwMode="auto">
            <a:xfrm>
              <a:off x="3408" y="2832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3" name="Line 35"/>
            <p:cNvSpPr>
              <a:spLocks noChangeShapeType="1"/>
            </p:cNvSpPr>
            <p:nvPr/>
          </p:nvSpPr>
          <p:spPr bwMode="auto">
            <a:xfrm flipH="1">
              <a:off x="1104" y="3456"/>
              <a:ext cx="24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4" name="Line 36"/>
            <p:cNvSpPr>
              <a:spLocks noChangeShapeType="1"/>
            </p:cNvSpPr>
            <p:nvPr/>
          </p:nvSpPr>
          <p:spPr bwMode="auto">
            <a:xfrm>
              <a:off x="1440" y="3438"/>
              <a:ext cx="19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 flipH="1">
              <a:off x="2064" y="3438"/>
              <a:ext cx="14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7" name="Line 39"/>
            <p:cNvSpPr>
              <a:spLocks noChangeShapeType="1"/>
            </p:cNvSpPr>
            <p:nvPr/>
          </p:nvSpPr>
          <p:spPr bwMode="auto">
            <a:xfrm>
              <a:off x="2304" y="3438"/>
              <a:ext cx="19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2" name="Line 24"/>
            <p:cNvSpPr>
              <a:spLocks noChangeShapeType="1"/>
            </p:cNvSpPr>
            <p:nvPr/>
          </p:nvSpPr>
          <p:spPr bwMode="auto">
            <a:xfrm flipH="1">
              <a:off x="2256" y="2372"/>
              <a:ext cx="421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3" name="Line 25"/>
            <p:cNvSpPr>
              <a:spLocks noChangeShapeType="1"/>
            </p:cNvSpPr>
            <p:nvPr/>
          </p:nvSpPr>
          <p:spPr bwMode="auto">
            <a:xfrm>
              <a:off x="2807" y="2340"/>
              <a:ext cx="505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1" name="Line 23"/>
            <p:cNvSpPr>
              <a:spLocks noChangeShapeType="1"/>
            </p:cNvSpPr>
            <p:nvPr/>
          </p:nvSpPr>
          <p:spPr bwMode="auto">
            <a:xfrm flipH="1">
              <a:off x="1147" y="2304"/>
              <a:ext cx="1493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92" name="Text Box 4"/>
            <p:cNvSpPr txBox="1">
              <a:spLocks noChangeArrowheads="1"/>
            </p:cNvSpPr>
            <p:nvPr/>
          </p:nvSpPr>
          <p:spPr bwMode="auto">
            <a:xfrm>
              <a:off x="288" y="2025"/>
              <a:ext cx="12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 A A C C G A C C T</a:t>
              </a:r>
            </a:p>
            <a:p>
              <a:r>
                <a:rPr lang="en-US" sz="1200" b="1">
                  <a:latin typeface="Courier New" charset="0"/>
                </a:rPr>
                <a:t>1 2 3 4 5 6 7 8 9 10</a:t>
              </a:r>
            </a:p>
          </p:txBody>
        </p:sp>
        <p:sp>
          <p:nvSpPr>
            <p:cNvPr id="37894" name="Oval 6"/>
            <p:cNvSpPr>
              <a:spLocks noChangeArrowheads="1"/>
            </p:cNvSpPr>
            <p:nvPr/>
          </p:nvSpPr>
          <p:spPr bwMode="auto">
            <a:xfrm>
              <a:off x="2640" y="2208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37895" name="Oval 7"/>
            <p:cNvSpPr>
              <a:spLocks noChangeArrowheads="1"/>
            </p:cNvSpPr>
            <p:nvPr/>
          </p:nvSpPr>
          <p:spPr bwMode="auto">
            <a:xfrm>
              <a:off x="1008" y="2712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7896" name="Oval 8"/>
            <p:cNvSpPr>
              <a:spLocks noChangeArrowheads="1"/>
            </p:cNvSpPr>
            <p:nvPr/>
          </p:nvSpPr>
          <p:spPr bwMode="auto">
            <a:xfrm>
              <a:off x="2144" y="2712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7897" name="Oval 9"/>
            <p:cNvSpPr>
              <a:spLocks noChangeArrowheads="1"/>
            </p:cNvSpPr>
            <p:nvPr/>
          </p:nvSpPr>
          <p:spPr bwMode="auto">
            <a:xfrm>
              <a:off x="3280" y="2712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7898" name="Oval 10"/>
            <p:cNvSpPr>
              <a:spLocks noChangeArrowheads="1"/>
            </p:cNvSpPr>
            <p:nvPr/>
          </p:nvSpPr>
          <p:spPr bwMode="auto">
            <a:xfrm>
              <a:off x="1296" y="3288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7899" name="Oval 11"/>
            <p:cNvSpPr>
              <a:spLocks noChangeArrowheads="1"/>
            </p:cNvSpPr>
            <p:nvPr/>
          </p:nvSpPr>
          <p:spPr bwMode="auto">
            <a:xfrm>
              <a:off x="2160" y="3288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7901" name="Rectangle 13"/>
            <p:cNvSpPr>
              <a:spLocks noChangeArrowheads="1"/>
            </p:cNvSpPr>
            <p:nvPr/>
          </p:nvSpPr>
          <p:spPr bwMode="auto">
            <a:xfrm>
              <a:off x="768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7902" name="Rectangle 14"/>
            <p:cNvSpPr>
              <a:spLocks noChangeArrowheads="1"/>
            </p:cNvSpPr>
            <p:nvPr/>
          </p:nvSpPr>
          <p:spPr bwMode="auto">
            <a:xfrm>
              <a:off x="1008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7903" name="Rectangle 15"/>
            <p:cNvSpPr>
              <a:spLocks noChangeArrowheads="1"/>
            </p:cNvSpPr>
            <p:nvPr/>
          </p:nvSpPr>
          <p:spPr bwMode="auto">
            <a:xfrm>
              <a:off x="1536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37904" name="Rectangle 16"/>
            <p:cNvSpPr>
              <a:spLocks noChangeArrowheads="1"/>
            </p:cNvSpPr>
            <p:nvPr/>
          </p:nvSpPr>
          <p:spPr bwMode="auto">
            <a:xfrm>
              <a:off x="1968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37905" name="Rectangle 17"/>
            <p:cNvSpPr>
              <a:spLocks noChangeArrowheads="1"/>
            </p:cNvSpPr>
            <p:nvPr/>
          </p:nvSpPr>
          <p:spPr bwMode="auto">
            <a:xfrm>
              <a:off x="2400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37906" name="Rectangle 18"/>
            <p:cNvSpPr>
              <a:spLocks noChangeArrowheads="1"/>
            </p:cNvSpPr>
            <p:nvPr/>
          </p:nvSpPr>
          <p:spPr bwMode="auto">
            <a:xfrm>
              <a:off x="1776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37907" name="Rectangle 19"/>
            <p:cNvSpPr>
              <a:spLocks noChangeArrowheads="1"/>
            </p:cNvSpPr>
            <p:nvPr/>
          </p:nvSpPr>
          <p:spPr bwMode="auto">
            <a:xfrm>
              <a:off x="2544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37908" name="Rectangle 20"/>
            <p:cNvSpPr>
              <a:spLocks noChangeArrowheads="1"/>
            </p:cNvSpPr>
            <p:nvPr/>
          </p:nvSpPr>
          <p:spPr bwMode="auto">
            <a:xfrm>
              <a:off x="3072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7909" name="Rectangle 21"/>
            <p:cNvSpPr>
              <a:spLocks noChangeArrowheads="1"/>
            </p:cNvSpPr>
            <p:nvPr/>
          </p:nvSpPr>
          <p:spPr bwMode="auto">
            <a:xfrm>
              <a:off x="3504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37910" name="Rectangle 22"/>
            <p:cNvSpPr>
              <a:spLocks noChangeArrowheads="1"/>
            </p:cNvSpPr>
            <p:nvPr/>
          </p:nvSpPr>
          <p:spPr bwMode="auto">
            <a:xfrm>
              <a:off x="4416" y="2712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10</a:t>
              </a:r>
            </a:p>
          </p:txBody>
        </p:sp>
        <p:sp>
          <p:nvSpPr>
            <p:cNvPr id="37915" name="Line 27"/>
            <p:cNvSpPr>
              <a:spLocks noChangeShapeType="1"/>
            </p:cNvSpPr>
            <p:nvPr/>
          </p:nvSpPr>
          <p:spPr bwMode="auto">
            <a:xfrm>
              <a:off x="2832" y="2304"/>
              <a:ext cx="158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45" name="Text Box 57"/>
            <p:cNvSpPr txBox="1">
              <a:spLocks noChangeArrowheads="1"/>
            </p:cNvSpPr>
            <p:nvPr/>
          </p:nvSpPr>
          <p:spPr bwMode="auto">
            <a:xfrm>
              <a:off x="1622" y="2439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A</a:t>
              </a:r>
              <a:endParaRPr lang="en-US"/>
            </a:p>
          </p:txBody>
        </p:sp>
        <p:sp>
          <p:nvSpPr>
            <p:cNvPr id="37946" name="Text Box 58"/>
            <p:cNvSpPr txBox="1">
              <a:spLocks noChangeArrowheads="1"/>
            </p:cNvSpPr>
            <p:nvPr/>
          </p:nvSpPr>
          <p:spPr bwMode="auto">
            <a:xfrm>
              <a:off x="422" y="3000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ACCGACCT</a:t>
              </a:r>
            </a:p>
          </p:txBody>
        </p:sp>
        <p:sp>
          <p:nvSpPr>
            <p:cNvPr id="37947" name="Text Box 59"/>
            <p:cNvSpPr txBox="1">
              <a:spLocks noChangeArrowheads="1"/>
            </p:cNvSpPr>
            <p:nvPr/>
          </p:nvSpPr>
          <p:spPr bwMode="auto">
            <a:xfrm>
              <a:off x="1248" y="3000"/>
              <a:ext cx="2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CC</a:t>
              </a:r>
              <a:endParaRPr lang="en-US"/>
            </a:p>
          </p:txBody>
        </p:sp>
        <p:sp>
          <p:nvSpPr>
            <p:cNvPr id="37948" name="Text Box 60"/>
            <p:cNvSpPr txBox="1">
              <a:spLocks noChangeArrowheads="1"/>
            </p:cNvSpPr>
            <p:nvPr/>
          </p:nvSpPr>
          <p:spPr bwMode="auto">
            <a:xfrm>
              <a:off x="842" y="3562"/>
              <a:ext cx="4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GACCT</a:t>
              </a:r>
            </a:p>
          </p:txBody>
        </p:sp>
        <p:sp>
          <p:nvSpPr>
            <p:cNvPr id="37949" name="Text Box 61"/>
            <p:cNvSpPr txBox="1">
              <a:spLocks noChangeArrowheads="1"/>
            </p:cNvSpPr>
            <p:nvPr/>
          </p:nvSpPr>
          <p:spPr bwMode="auto">
            <a:xfrm>
              <a:off x="1526" y="3562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0" name="Rectangle 62"/>
            <p:cNvSpPr>
              <a:spLocks noChangeArrowheads="1"/>
            </p:cNvSpPr>
            <p:nvPr/>
          </p:nvSpPr>
          <p:spPr bwMode="auto">
            <a:xfrm>
              <a:off x="1776" y="3562"/>
              <a:ext cx="4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GACCT</a:t>
              </a:r>
            </a:p>
          </p:txBody>
        </p:sp>
        <p:sp>
          <p:nvSpPr>
            <p:cNvPr id="37951" name="Text Box 63"/>
            <p:cNvSpPr txBox="1">
              <a:spLocks noChangeArrowheads="1"/>
            </p:cNvSpPr>
            <p:nvPr/>
          </p:nvSpPr>
          <p:spPr bwMode="auto">
            <a:xfrm>
              <a:off x="2365" y="3561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2" name="Text Box 64"/>
            <p:cNvSpPr txBox="1">
              <a:spLocks noChangeArrowheads="1"/>
            </p:cNvSpPr>
            <p:nvPr/>
          </p:nvSpPr>
          <p:spPr bwMode="auto">
            <a:xfrm>
              <a:off x="2448" y="3000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3" name="Text Box 65"/>
            <p:cNvSpPr txBox="1">
              <a:spLocks noChangeArrowheads="1"/>
            </p:cNvSpPr>
            <p:nvPr/>
          </p:nvSpPr>
          <p:spPr bwMode="auto">
            <a:xfrm>
              <a:off x="3600" y="2439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4" name="Text Box 66"/>
            <p:cNvSpPr txBox="1">
              <a:spLocks noChangeArrowheads="1"/>
            </p:cNvSpPr>
            <p:nvPr/>
          </p:nvSpPr>
          <p:spPr bwMode="auto">
            <a:xfrm>
              <a:off x="2211" y="3001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</a:t>
              </a:r>
            </a:p>
          </p:txBody>
        </p:sp>
        <p:sp>
          <p:nvSpPr>
            <p:cNvPr id="37955" name="Text Box 67"/>
            <p:cNvSpPr txBox="1">
              <a:spLocks noChangeArrowheads="1"/>
            </p:cNvSpPr>
            <p:nvPr/>
          </p:nvSpPr>
          <p:spPr bwMode="auto">
            <a:xfrm>
              <a:off x="2354" y="2440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</a:t>
              </a:r>
            </a:p>
          </p:txBody>
        </p:sp>
        <p:sp>
          <p:nvSpPr>
            <p:cNvPr id="37956" name="Text Box 68"/>
            <p:cNvSpPr txBox="1">
              <a:spLocks noChangeArrowheads="1"/>
            </p:cNvSpPr>
            <p:nvPr/>
          </p:nvSpPr>
          <p:spPr bwMode="auto">
            <a:xfrm>
              <a:off x="1658" y="3000"/>
              <a:ext cx="4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GACCT</a:t>
              </a:r>
            </a:p>
          </p:txBody>
        </p:sp>
        <p:sp>
          <p:nvSpPr>
            <p:cNvPr id="37957" name="Text Box 69"/>
            <p:cNvSpPr txBox="1">
              <a:spLocks noChangeArrowheads="1"/>
            </p:cNvSpPr>
            <p:nvPr/>
          </p:nvSpPr>
          <p:spPr bwMode="auto">
            <a:xfrm>
              <a:off x="2708" y="3000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ACCGACCT</a:t>
              </a:r>
            </a:p>
          </p:txBody>
        </p:sp>
        <p:sp>
          <p:nvSpPr>
            <p:cNvPr id="37958" name="Text Box 70"/>
            <p:cNvSpPr txBox="1">
              <a:spLocks noChangeArrowheads="1"/>
            </p:cNvSpPr>
            <p:nvPr/>
          </p:nvSpPr>
          <p:spPr bwMode="auto">
            <a:xfrm>
              <a:off x="3476" y="3000"/>
              <a:ext cx="28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CCT</a:t>
              </a:r>
            </a:p>
          </p:txBody>
        </p:sp>
        <p:sp>
          <p:nvSpPr>
            <p:cNvPr id="37959" name="Text Box 71"/>
            <p:cNvSpPr txBox="1">
              <a:spLocks noChangeArrowheads="1"/>
            </p:cNvSpPr>
            <p:nvPr/>
          </p:nvSpPr>
          <p:spPr bwMode="auto">
            <a:xfrm>
              <a:off x="3027" y="2440"/>
              <a:ext cx="2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</a:t>
              </a: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MUMmer</a:t>
            </a:r>
            <a:r>
              <a:rPr lang="en-US" dirty="0"/>
              <a:t> Pros/Cons</a:t>
            </a:r>
          </a:p>
        </p:txBody>
      </p:sp>
      <p:sp>
        <p:nvSpPr>
          <p:cNvPr id="3891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Pros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Very fast for alignment of genomes of different strains of the same species or genomes of similar species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Can handle long insertions and deletion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Can detect inversion, SNPs, repeat and tandem repeats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Cons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Speed </a:t>
            </a:r>
            <a:r>
              <a:rPr lang="en-US" sz="2400" dirty="0"/>
              <a:t>suffer significantly for less similar sequences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Minimum MUM length needs to be set lower</a:t>
            </a:r>
          </a:p>
          <a:p>
            <a:pPr lvl="1">
              <a:lnSpc>
                <a:spcPct val="120000"/>
              </a:lnSpc>
            </a:pPr>
            <a:endParaRPr lang="en-US" sz="2000" dirty="0"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MUGSY</a:t>
            </a:r>
            <a:endParaRPr lang="en-US" dirty="0"/>
          </a:p>
        </p:txBody>
      </p:sp>
      <p:pic>
        <p:nvPicPr>
          <p:cNvPr id="4" name="Content Placeholder 3" descr="Screen shot 2012-02-19 at 4.10.52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1950" b="-11950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1177835" y="6126163"/>
            <a:ext cx="615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Anguioli</a:t>
            </a:r>
            <a:r>
              <a:rPr lang="en-US" dirty="0" smtClean="0"/>
              <a:t> and </a:t>
            </a:r>
            <a:r>
              <a:rPr lang="en-US" dirty="0" err="1" smtClean="0"/>
              <a:t>Salzberg</a:t>
            </a:r>
            <a:r>
              <a:rPr lang="en-US" dirty="0" smtClean="0"/>
              <a:t> Bioinformatics 2011 vol. 27 (3) pp. 334-42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7026" y="1417638"/>
            <a:ext cx="82281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MUMmer</a:t>
            </a:r>
            <a:r>
              <a:rPr lang="en-US" sz="3200" dirty="0" smtClean="0"/>
              <a:t> optimized for multiple genomes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with WGA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68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Most WGA software has no explicit evolutionary model</a:t>
            </a:r>
          </a:p>
          <a:p>
            <a:r>
              <a:rPr lang="en-US" dirty="0" smtClean="0"/>
              <a:t>Grows exponentially slower with each new genome</a:t>
            </a:r>
          </a:p>
          <a:p>
            <a:r>
              <a:rPr lang="en-US" dirty="0" smtClean="0"/>
              <a:t>Incomplete sequences?</a:t>
            </a:r>
          </a:p>
          <a:p>
            <a:r>
              <a:rPr lang="en-US" dirty="0" smtClean="0"/>
              <a:t>Visualization issues</a:t>
            </a:r>
            <a:endParaRPr lang="en-US" dirty="0"/>
          </a:p>
        </p:txBody>
      </p:sp>
      <p:pic>
        <p:nvPicPr>
          <p:cNvPr id="4" name="Picture 5" descr="yersinia-mau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19596" y="1716411"/>
            <a:ext cx="3267204" cy="3719189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8961</TotalTime>
  <Words>7802</Words>
  <Application>Microsoft Macintosh PowerPoint</Application>
  <PresentationFormat>On-screen Show (4:3)</PresentationFormat>
  <Paragraphs>3491</Paragraphs>
  <Slides>110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1" baseType="lpstr">
      <vt:lpstr>Office Theme</vt:lpstr>
      <vt:lpstr>Why use GNU make?</vt:lpstr>
      <vt:lpstr>Illumina – library prep</vt:lpstr>
      <vt:lpstr>Illumina – cycle 1</vt:lpstr>
      <vt:lpstr>Illumina – cycle 2</vt:lpstr>
      <vt:lpstr>Illumina – cycle 3</vt:lpstr>
      <vt:lpstr>Why its useful to check quality</vt:lpstr>
      <vt:lpstr>PowerPoint Presentation</vt:lpstr>
      <vt:lpstr>Sequence Alignment</vt:lpstr>
      <vt:lpstr> </vt:lpstr>
      <vt:lpstr>PowerPoint Presentation</vt:lpstr>
      <vt:lpstr>PowerPoint Presentation</vt:lpstr>
      <vt:lpstr>Learning Objectives</vt:lpstr>
      <vt:lpstr>Learning Objectives</vt:lpstr>
      <vt:lpstr>Pairwise Sequence Alignment</vt:lpstr>
      <vt:lpstr>Hamming distance</vt:lpstr>
      <vt:lpstr>PowerPoint Presentation</vt:lpstr>
      <vt:lpstr>PowerPoint Presentation</vt:lpstr>
      <vt:lpstr>What is the Hamming distance?</vt:lpstr>
      <vt:lpstr>PowerPoint Presentation</vt:lpstr>
      <vt:lpstr>The alignment problem</vt:lpstr>
      <vt:lpstr>PowerPoint Presentation</vt:lpstr>
      <vt:lpstr>The Needleman-Wunsch Global Alignment algorithm</vt:lpstr>
      <vt:lpstr>The Needleman-Wunsch algorithm</vt:lpstr>
      <vt:lpstr>PowerPoint Presentation</vt:lpstr>
      <vt:lpstr>Technical stuff</vt:lpstr>
      <vt:lpstr>PowerPoint Presentation</vt:lpstr>
      <vt:lpstr>PowerPoint Presentation</vt:lpstr>
      <vt:lpstr>Scoring functions</vt:lpstr>
      <vt:lpstr>PowerPoint Presentation</vt:lpstr>
      <vt:lpstr>Another example – Blosum62</vt:lpstr>
      <vt:lpstr>N-W: Initialising table 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N-W: the traceback step</vt:lpstr>
      <vt:lpstr>PowerPoint Presentation</vt:lpstr>
      <vt:lpstr>PowerPoint Presentation</vt:lpstr>
      <vt:lpstr>Exercise</vt:lpstr>
      <vt:lpstr>PowerPoint Presentation</vt:lpstr>
      <vt:lpstr>PowerPoint Presentation</vt:lpstr>
      <vt:lpstr>Local Alignment using Smith-Waterman(1981)</vt:lpstr>
      <vt:lpstr>N-W matrix</vt:lpstr>
      <vt:lpstr>N-W matrix</vt:lpstr>
      <vt:lpstr>S-W matrix</vt:lpstr>
      <vt:lpstr>S-W matrix</vt:lpstr>
      <vt:lpstr>S-W matrix</vt:lpstr>
      <vt:lpstr>Exercise</vt:lpstr>
      <vt:lpstr>Software for making alignments</vt:lpstr>
      <vt:lpstr>Limitations to N-W and S-W</vt:lpstr>
      <vt:lpstr>BLAST</vt:lpstr>
      <vt:lpstr>How BLAST works</vt:lpstr>
      <vt:lpstr>1. Exact word matches (seeds) located</vt:lpstr>
      <vt:lpstr>2. Seeds within T bases identified</vt:lpstr>
      <vt:lpstr>3. Alignments extended </vt:lpstr>
      <vt:lpstr>4. Scores calculated, low-scoring pairs (above E parameter) removed</vt:lpstr>
      <vt:lpstr>High Scoring Pair</vt:lpstr>
      <vt:lpstr>5. E score for match between query and database sequence calculated</vt:lpstr>
      <vt:lpstr>Expectation score for an ungapped local alignment</vt:lpstr>
      <vt:lpstr>Expectation score for an ungapped local alignment</vt:lpstr>
      <vt:lpstr>Expectation score for an ungapped local alignment</vt:lpstr>
      <vt:lpstr>PowerPoint Presentation</vt:lpstr>
      <vt:lpstr>How BLAST parameters affect performance</vt:lpstr>
      <vt:lpstr>How BLAST parameters affect performance</vt:lpstr>
      <vt:lpstr>How BLAST parameters affect performance</vt:lpstr>
      <vt:lpstr>Further Reading</vt:lpstr>
      <vt:lpstr>Extra lecture</vt:lpstr>
      <vt:lpstr>Whole Genome Alignment (WGA)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simplest approach - BLASTN for whole genome alignment</vt:lpstr>
      <vt:lpstr>A plethora of WGA Software</vt:lpstr>
      <vt:lpstr>Tradeoffs</vt:lpstr>
      <vt:lpstr>Alignment blocks</vt:lpstr>
      <vt:lpstr>Guidetrees</vt:lpstr>
      <vt:lpstr>An example: progressiveMAUVE</vt:lpstr>
      <vt:lpstr>MAUVE algorithm</vt:lpstr>
      <vt:lpstr>Mauve 1</vt:lpstr>
      <vt:lpstr>Mauve 2</vt:lpstr>
      <vt:lpstr>Mauve 3</vt:lpstr>
      <vt:lpstr>Mauve example: E. coli genomes</vt:lpstr>
      <vt:lpstr>Another WGA software: MUMmer - Suffix tree-based homology</vt:lpstr>
      <vt:lpstr>MUMmer</vt:lpstr>
      <vt:lpstr>Suffix tree </vt:lpstr>
      <vt:lpstr>MUMmer Pros/Cons</vt:lpstr>
      <vt:lpstr>MUGSY</vt:lpstr>
      <vt:lpstr>Problems with WGA</vt:lpstr>
      <vt:lpstr>Evaluation – how to compare WGA tools?</vt:lpstr>
      <vt:lpstr>Summary Concepts</vt:lpstr>
      <vt:lpstr>Post WGA analysis</vt:lpstr>
      <vt:lpstr>Circos visualization</vt:lpstr>
      <vt:lpstr>Investigating whole genome alignments using Artemis Comparison Tool </vt:lpstr>
      <vt:lpstr>Genome Comparison using Artemis</vt:lpstr>
      <vt:lpstr>Plotting genome rearrangements over evolutionary time using WGA</vt:lpstr>
      <vt:lpstr>phastCons</vt:lpstr>
      <vt:lpstr>phastCons</vt:lpstr>
      <vt:lpstr>Extra extra slides</vt:lpstr>
      <vt:lpstr>PowerPoint Presentation</vt:lpstr>
    </vt:vector>
  </TitlesOfParts>
  <Company>Emory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Timothy Read</dc:creator>
  <cp:lastModifiedBy>Tim Read</cp:lastModifiedBy>
  <cp:revision>91</cp:revision>
  <dcterms:created xsi:type="dcterms:W3CDTF">2015-02-24T18:24:12Z</dcterms:created>
  <dcterms:modified xsi:type="dcterms:W3CDTF">2016-03-01T16:32:10Z</dcterms:modified>
</cp:coreProperties>
</file>